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embeddedFontLst>
    <p:embeddedFont>
      <p:font typeface="Play" panose="020B0604020202020204" charset="0"/>
      <p:regular r:id="rId18"/>
      <p:bold r:id="rId19"/>
    </p:embeddedFont>
    <p:embeddedFont>
      <p:font typeface="Segoe UI" panose="020B0502040204020203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i/+xlAuuod2Xb7cVb5IIKv7IF9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847A62-1AA9-4AE8-9DF2-51DBE8127CBC}">
  <a:tblStyle styleId="{C2847A62-1AA9-4AE8-9DF2-51DBE8127CBC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BE7E9"/>
          </a:solidFill>
        </a:fill>
      </a:tcStyle>
    </a:wholeTbl>
    <a:band1H>
      <a:tcTxStyle/>
      <a:tcStyle>
        <a:tcBdr/>
        <a:fill>
          <a:solidFill>
            <a:srgbClr val="D5CCD1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5CCD1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2371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D7DEF7-3338-C1B8-D0B8-AC80B27F29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204963-06B2-2250-DA81-CCDB1762CE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11DFB-5446-4E4F-810C-74BADC0A3BE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FDF53-7FD4-8110-7A85-0BED739237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0B2D4B-2EB8-41C4-0E2A-6E35205160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C4846-D1D4-4EAC-B4C8-B651D58B4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216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subTitle" idx="1"/>
          </p:nvPr>
        </p:nvSpPr>
        <p:spPr>
          <a:xfrm>
            <a:off x="1524000" y="3859213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" name="Google Shape;13;p16"/>
          <p:cNvSpPr/>
          <p:nvPr/>
        </p:nvSpPr>
        <p:spPr>
          <a:xfrm>
            <a:off x="1524000" y="1171575"/>
            <a:ext cx="1066800" cy="2343150"/>
          </a:xfrm>
          <a:prstGeom prst="rect">
            <a:avLst/>
          </a:prstGeom>
          <a:solidFill>
            <a:schemeClr val="accent6">
              <a:alpha val="8784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6"/>
          <p:cNvSpPr txBox="1">
            <a:spLocks noGrp="1"/>
          </p:cNvSpPr>
          <p:nvPr>
            <p:ph type="ctrTitle"/>
          </p:nvPr>
        </p:nvSpPr>
        <p:spPr>
          <a:xfrm>
            <a:off x="1924050" y="1122363"/>
            <a:ext cx="874395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Font typeface="Arial"/>
              <a:buNone/>
              <a:defRPr sz="80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26610" y="5213350"/>
            <a:ext cx="2501081" cy="1292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24184" y="5599906"/>
            <a:ext cx="1762125" cy="91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" name="Google Shape;2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24184" y="5599906"/>
            <a:ext cx="1762125" cy="91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sldNum" idx="12"/>
          </p:nvPr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" name="Google Shape;30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24184" y="5599906"/>
            <a:ext cx="1762125" cy="91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/>
          <p:nvPr/>
        </p:nvSpPr>
        <p:spPr>
          <a:xfrm>
            <a:off x="563418" y="136525"/>
            <a:ext cx="1066800" cy="2343150"/>
          </a:xfrm>
          <a:prstGeom prst="rect">
            <a:avLst/>
          </a:prstGeom>
          <a:solidFill>
            <a:schemeClr val="accent6">
              <a:alpha val="8784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" name="Google Shape;35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24184" y="5599906"/>
            <a:ext cx="1762125" cy="91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/>
          <p:nvPr/>
        </p:nvSpPr>
        <p:spPr>
          <a:xfrm>
            <a:off x="563418" y="136525"/>
            <a:ext cx="1066800" cy="2343150"/>
          </a:xfrm>
          <a:prstGeom prst="rect">
            <a:avLst/>
          </a:prstGeom>
          <a:solidFill>
            <a:schemeClr val="accent2">
              <a:alpha val="8784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400"/>
              <a:buFont typeface="Arial"/>
              <a:buNone/>
              <a:defRPr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sldNum" idx="12"/>
          </p:nvPr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" name="Google Shape;4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924184" y="5599906"/>
            <a:ext cx="1762125" cy="9104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  <a:defRPr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 sz="2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Char char="•"/>
              <a:defRPr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solidFill>
          <a:srgbClr val="F4F0E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3074" y="5161547"/>
            <a:ext cx="2074171" cy="116622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3"/>
          <p:cNvSpPr txBox="1"/>
          <p:nvPr/>
        </p:nvSpPr>
        <p:spPr>
          <a:xfrm>
            <a:off x="838200" y="63277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rgbClr val="8A77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DE1991-CF95-151A-6BAC-4E9D10AF3D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274041" y="1935018"/>
            <a:ext cx="8451850" cy="1292225"/>
          </a:xfrm>
        </p:spPr>
        <p:txBody>
          <a:bodyPr>
            <a:noAutofit/>
          </a:bodyPr>
          <a:lstStyle>
            <a:lvl1pPr marL="0" indent="0">
              <a:buNone/>
              <a:defRPr sz="6000" b="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Discussion or Section Header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A778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info@catholicfsmn.or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TJIxiW5H3w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catholicfsmn.org/endowment-toolkit/endowment-toolkit-2026-blog-1-strengthening-our-parish-for-generations-to-come.docx" TargetMode="External"/><Relationship Id="rId13" Type="http://schemas.openxmlformats.org/officeDocument/2006/relationships/hyperlink" Target="https://catholicfsmn.org/endowment-toolkit/endowment-toolkit-2026-monitor-graphic-1-template-edit-and-export-as-p-d-f-.pptx" TargetMode="External"/><Relationship Id="rId3" Type="http://schemas.openxmlformats.org/officeDocument/2006/relationships/hyperlink" Target="https://catholicfsmn.org/endowment-toolkit/endowment-toolkit-2026-endowment-project-timeline.xlsx" TargetMode="External"/><Relationship Id="rId7" Type="http://schemas.openxmlformats.org/officeDocument/2006/relationships/hyperlink" Target="https://catholicfsmn.org/endowment-toolkit/endowment-toolkit-2026-short-bulletin-inserts-words-.docx" TargetMode="External"/><Relationship Id="rId12" Type="http://schemas.openxmlformats.org/officeDocument/2006/relationships/hyperlink" Target="https://catholicfsmn.org/endowment-toolkit/endowment-toolkit-2026-poster-2-goal-tracker-template-edit-and-export-as-p-d-f-.ppt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atholicfsmn.org/endowment-toolkit/endowment-toolkit-2026-full-page-bulletin-insert-template-edit-and-export-as-p-d-f-.pptx" TargetMode="External"/><Relationship Id="rId11" Type="http://schemas.openxmlformats.org/officeDocument/2006/relationships/hyperlink" Target="https://catholicfsmn.org/endowment-toolkit/endowment-toolkit-2026-poster-1-template-edit-and-export-as-p-d-f-.pptx" TargetMode="External"/><Relationship Id="rId5" Type="http://schemas.openxmlformats.org/officeDocument/2006/relationships/hyperlink" Target="https://catholicfsmn.org/news/fundraising-promotion-basics-cma-2026" TargetMode="External"/><Relationship Id="rId15" Type="http://schemas.openxmlformats.org/officeDocument/2006/relationships/hyperlink" Target="https://catholicfsmn.org/endowment-toolkit/endowment-toolkit-2026-pulpit-script.docx" TargetMode="External"/><Relationship Id="rId10" Type="http://schemas.openxmlformats.org/officeDocument/2006/relationships/hyperlink" Target="https://catholicfsmn.org/endowment-toolkit/#step3t" TargetMode="External"/><Relationship Id="rId4" Type="http://schemas.openxmlformats.org/officeDocument/2006/relationships/hyperlink" Target="https://catholicfsmn.org/endowment-toolkit/endowment-toolkit-2026-case-statement-worksheet.docx" TargetMode="External"/><Relationship Id="rId9" Type="http://schemas.openxmlformats.org/officeDocument/2006/relationships/hyperlink" Target="https://catholicfsmn.org/endowment-toolkit/endowment-toolkit-2026-blog-2-pastor-letter-.docx" TargetMode="External"/><Relationship Id="rId14" Type="http://schemas.openxmlformats.org/officeDocument/2006/relationships/hyperlink" Target="https://catholicfsmn.org/endowment-toolkit/endowment-toolkit-2026-monitor-graphic-2-template-edit-and-export-as-p-d-f-.ppt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8;p1">
            <a:extLst>
              <a:ext uri="{FF2B5EF4-FFF2-40B4-BE49-F238E27FC236}">
                <a16:creationId xmlns:a16="http://schemas.microsoft.com/office/drawing/2014/main" id="{59B03974-DAD7-E7CD-027D-2D547DAA97CE}"/>
              </a:ext>
            </a:extLst>
          </p:cNvPr>
          <p:cNvSpPr txBox="1">
            <a:spLocks/>
          </p:cNvSpPr>
          <p:nvPr/>
        </p:nvSpPr>
        <p:spPr>
          <a:xfrm>
            <a:off x="1274042" y="4227609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00"/>
            </a:pPr>
            <a:r>
              <a:rPr lang="en-US" sz="28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Guide for Parish Staff</a:t>
            </a:r>
            <a:endParaRPr lang="en-US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400"/>
            </a:pPr>
            <a:r>
              <a:rPr lang="en-US" i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Resources to help you communicate, educate, and invite participation in your parish endowment</a:t>
            </a:r>
            <a:endParaRPr lang="en-US" dirty="0">
              <a:solidFill>
                <a:schemeClr val="tx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86523E-C5E1-E9B1-A164-D35D65C8A7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135" b="12276"/>
          <a:stretch>
            <a:fillRect/>
          </a:stretch>
        </p:blipFill>
        <p:spPr>
          <a:xfrm>
            <a:off x="1274042" y="974691"/>
            <a:ext cx="7378346" cy="2367325"/>
          </a:xfrm>
          <a:prstGeom prst="rect">
            <a:avLst/>
          </a:pr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438DE1C-C9A3-6DFD-5356-562C630F15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274042" y="2930659"/>
            <a:ext cx="8451850" cy="1292225"/>
          </a:xfrm>
        </p:spPr>
        <p:txBody>
          <a:bodyPr/>
          <a:lstStyle/>
          <a:p>
            <a:r>
              <a:rPr lang="en-US" dirty="0"/>
              <a:t>Parish-Wide Fundraising</a:t>
            </a:r>
          </a:p>
        </p:txBody>
      </p:sp>
    </p:spTree>
    <p:extLst>
      <p:ext uri="{BB962C8B-B14F-4D97-AF65-F5344CB8AC3E}">
        <p14:creationId xmlns:p14="http://schemas.microsoft.com/office/powerpoint/2010/main" val="306895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"/>
          <p:cNvSpPr txBox="1">
            <a:spLocks noGrp="1"/>
          </p:cNvSpPr>
          <p:nvPr>
            <p:ph type="title"/>
          </p:nvPr>
        </p:nvSpPr>
        <p:spPr>
          <a:xfrm>
            <a:off x="295039" y="55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Editorial Calendar </a:t>
            </a: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(Example)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3" name="Google Shape;133;p10"/>
          <p:cNvSpPr txBox="1">
            <a:spLocks noGrp="1"/>
          </p:cNvSpPr>
          <p:nvPr>
            <p:ph type="body" idx="1"/>
          </p:nvPr>
        </p:nvSpPr>
        <p:spPr>
          <a:xfrm>
            <a:off x="479864" y="107126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Fall (Sept. – Nov.)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4" name="Google Shape;134;p10"/>
          <p:cNvSpPr txBox="1">
            <a:spLocks noGrp="1"/>
          </p:cNvSpPr>
          <p:nvPr>
            <p:ph type="body" idx="2"/>
          </p:nvPr>
        </p:nvSpPr>
        <p:spPr>
          <a:xfrm>
            <a:off x="513319" y="1909967"/>
            <a:ext cx="5449736" cy="430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Short </a:t>
            </a:r>
            <a:r>
              <a:rPr lang="en-US" b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Bulletin</a:t>
            </a: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Insert (#4)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Short </a:t>
            </a:r>
            <a:r>
              <a:rPr lang="en-US" b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Bulletin</a:t>
            </a: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Insert (#5)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Post </a:t>
            </a:r>
            <a:r>
              <a:rPr lang="en-US" b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Blog</a:t>
            </a: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(#2): Pastoral Letter on website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Rotate </a:t>
            </a:r>
            <a:r>
              <a:rPr lang="en-US" b="1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Monitor</a:t>
            </a:r>
            <a:r>
              <a:rPr lang="en-US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Graphic (#2)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endParaRPr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35" name="Google Shape;135;p10"/>
          <p:cNvCxnSpPr/>
          <p:nvPr/>
        </p:nvCxnSpPr>
        <p:spPr>
          <a:xfrm>
            <a:off x="5676563" y="1253298"/>
            <a:ext cx="0" cy="4961461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6" name="Google Shape;136;p10"/>
          <p:cNvSpPr txBox="1"/>
          <p:nvPr/>
        </p:nvSpPr>
        <p:spPr>
          <a:xfrm>
            <a:off x="6228947" y="107126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Advent (Dec. – Jan.)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7" name="Google Shape;137;p10"/>
          <p:cNvSpPr txBox="1"/>
          <p:nvPr/>
        </p:nvSpPr>
        <p:spPr>
          <a:xfrm>
            <a:off x="6262402" y="1909967"/>
            <a:ext cx="5449736" cy="430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Short </a:t>
            </a:r>
            <a:r>
              <a:rPr lang="en-US" sz="24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Bulletin</a:t>
            </a: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Insert (#6)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Short </a:t>
            </a:r>
            <a:r>
              <a:rPr lang="en-US" sz="24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Bulletin</a:t>
            </a: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Insert (#7)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Social</a:t>
            </a: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Post (#3)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8" name="Google Shape;138;p10"/>
          <p:cNvSpPr txBox="1"/>
          <p:nvPr/>
        </p:nvSpPr>
        <p:spPr>
          <a:xfrm>
            <a:off x="6195490" y="3665810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Lent (Feb. – March)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9" name="Google Shape;139;p10"/>
          <p:cNvSpPr txBox="1"/>
          <p:nvPr/>
        </p:nvSpPr>
        <p:spPr>
          <a:xfrm>
            <a:off x="6228945" y="4504516"/>
            <a:ext cx="5449736" cy="670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Short </a:t>
            </a:r>
            <a:r>
              <a:rPr lang="en-US" sz="24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Bulletin</a:t>
            </a: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Insert (#8)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/>
          <p:nvPr/>
        </p:nvSpPr>
        <p:spPr>
          <a:xfrm>
            <a:off x="1529912" y="2478198"/>
            <a:ext cx="874395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35D94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A35D94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How to Use The Assets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5" name="Google Shape;145;p11"/>
          <p:cNvSpPr txBox="1"/>
          <p:nvPr/>
        </p:nvSpPr>
        <p:spPr>
          <a:xfrm>
            <a:off x="1529912" y="1908396"/>
            <a:ext cx="8743950" cy="56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INSTRUCTIONS: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"/>
          <p:cNvSpPr/>
          <p:nvPr/>
        </p:nvSpPr>
        <p:spPr>
          <a:xfrm>
            <a:off x="9817768" y="5678905"/>
            <a:ext cx="2061410" cy="10427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2"/>
          <p:cNvSpPr txBox="1">
            <a:spLocks noGrp="1"/>
          </p:cNvSpPr>
          <p:nvPr>
            <p:ph type="title"/>
          </p:nvPr>
        </p:nvSpPr>
        <p:spPr>
          <a:xfrm>
            <a:off x="838200" y="40377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>
                <a:latin typeface="Segoe UI" panose="020B0502040204020203" pitchFamily="34" charset="0"/>
                <a:cs typeface="Segoe UI" panose="020B0502040204020203" pitchFamily="34" charset="0"/>
              </a:rPr>
              <a:t>Each Toolkit Item is Customizable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2" name="Google Shape;152;p12"/>
          <p:cNvGraphicFramePr/>
          <p:nvPr>
            <p:extLst>
              <p:ext uri="{D42A27DB-BD31-4B8C-83A1-F6EECF244321}">
                <p14:modId xmlns:p14="http://schemas.microsoft.com/office/powerpoint/2010/main" val="2566558910"/>
              </p:ext>
            </p:extLst>
          </p:nvPr>
        </p:nvGraphicFramePr>
        <p:xfrm>
          <a:off x="575511" y="1536833"/>
          <a:ext cx="11040975" cy="4254740"/>
        </p:xfrm>
        <a:graphic>
          <a:graphicData uri="http://schemas.openxmlformats.org/drawingml/2006/table">
            <a:tbl>
              <a:tblPr firstRow="1" bandRow="1">
                <a:noFill/>
                <a:tableStyleId>{C2847A62-1AA9-4AE8-9DF2-51DBE8127CBC}</a:tableStyleId>
              </a:tblPr>
              <a:tblGrid>
                <a:gridCol w="349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9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0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Asset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Customization</a:t>
                      </a:r>
                      <a:endParaRPr sz="12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Instructions</a:t>
                      </a:r>
                      <a:endParaRPr sz="12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Parish Bulletin: Full Page Insert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i="1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with your parish name and contact info </a:t>
                      </a:r>
                      <a:endParaRPr sz="140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Export PowerPoint slide as a .PDF for printing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6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Parish Bulletin: Copy for year-round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i="1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with your parish name and contact info </a:t>
                      </a:r>
                      <a:endParaRPr sz="140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Copy and paste into your digital and printed bulletin for year-round messaging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Blogs (x2): Stewardship and Pastor Letter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i="1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with your parish name and contact info </a:t>
                      </a:r>
                      <a:endParaRPr sz="140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Publish to your website or bulletin; Consider mailing the pastor letter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Pulpit Announcement</a:t>
                      </a:r>
                      <a:endParaRPr sz="12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i="1" dirty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with your parish name and contact info </a:t>
                      </a:r>
                      <a:endParaRPr sz="14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Select a weekend for it to be read at each mass during announcements.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Posters for printing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i="1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with your parish name and contact info </a:t>
                      </a:r>
                      <a:endParaRPr sz="140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Export PowerPoint slide as a .PDF for printing and put it around your parish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0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Social Media Posts</a:t>
                      </a:r>
                      <a:endParaRPr sz="12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i="1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copy with your parish name and contact info </a:t>
                      </a:r>
                      <a:endParaRPr sz="140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Copy and paste the captions for Facebook and Instagram and download the provided assets for images.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4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Monitor Graphics</a:t>
                      </a:r>
                      <a:endParaRPr sz="12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i="1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Customize copy with your parish name and contact info </a:t>
                      </a:r>
                      <a:endParaRPr sz="1400">
                        <a:solidFill>
                          <a:schemeClr val="dk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4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Add to your rotating monitor announcements</a:t>
                      </a:r>
                      <a:endParaRPr sz="12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1764" y="2023394"/>
            <a:ext cx="4730307" cy="339108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81D45"/>
              </a:buClr>
              <a:buSzPts val="4400"/>
              <a:buFont typeface="Arial"/>
              <a:buNone/>
            </a:pPr>
            <a:r>
              <a:rPr lang="en-US" b="1">
                <a:solidFill>
                  <a:srgbClr val="581D4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 Help?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9" name="Google Shape;159;p13"/>
          <p:cNvSpPr txBox="1"/>
          <p:nvPr/>
        </p:nvSpPr>
        <p:spPr>
          <a:xfrm>
            <a:off x="838200" y="939673"/>
            <a:ext cx="103038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The Catholic Foundation Is Here to Support You.</a:t>
            </a:r>
            <a:endParaRPr sz="3600" b="1" i="0" u="none" strike="noStrike" cap="none">
              <a:solidFill>
                <a:srgbClr val="581D45"/>
              </a:solidFill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60" name="Google Shape;160;p13"/>
          <p:cNvSpPr txBox="1"/>
          <p:nvPr/>
        </p:nvSpPr>
        <p:spPr>
          <a:xfrm>
            <a:off x="1771442" y="2144314"/>
            <a:ext cx="4640322" cy="3678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We can assist with: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Case statement development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Communication planning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Custom messaging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Presentation support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Stewardship education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Donor conversations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61" name="Google Shape;161;p13"/>
          <p:cNvSpPr txBox="1"/>
          <p:nvPr/>
        </p:nvSpPr>
        <p:spPr>
          <a:xfrm>
            <a:off x="7029242" y="2552510"/>
            <a:ext cx="4324558" cy="286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Contact: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Elizabeth Williams, Executive Director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info@catholicfsmn.org</a:t>
            </a:r>
            <a:endParaRPr lang="en-US" sz="2800" dirty="0"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507-218-4098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"/>
          <p:cNvSpPr txBox="1">
            <a:spLocks noGrp="1"/>
          </p:cNvSpPr>
          <p:nvPr>
            <p:ph type="subTitle" idx="1"/>
          </p:nvPr>
        </p:nvSpPr>
        <p:spPr>
          <a:xfrm>
            <a:off x="2051319" y="2463490"/>
            <a:ext cx="743681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i="1" dirty="0">
                <a:latin typeface="Segoe UI" panose="020B0502040204020203" pitchFamily="34" charset="0"/>
                <a:cs typeface="Segoe UI" panose="020B0502040204020203" pitchFamily="34" charset="0"/>
              </a:rPr>
              <a:t>Your work and sacrifice today will solidify our Catholic parishes for generations to come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7" name="Google Shape;167;p14"/>
          <p:cNvSpPr txBox="1">
            <a:spLocks noGrp="1"/>
          </p:cNvSpPr>
          <p:nvPr>
            <p:ph type="ctrTitle"/>
          </p:nvPr>
        </p:nvSpPr>
        <p:spPr>
          <a:xfrm>
            <a:off x="1924050" y="807728"/>
            <a:ext cx="874395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Arial"/>
              <a:buNone/>
            </a:pPr>
            <a:r>
              <a:rPr lang="en-US" sz="6000" dirty="0">
                <a:latin typeface="Segoe UI" panose="020B0502040204020203" pitchFamily="34" charset="0"/>
                <a:cs typeface="Segoe UI" panose="020B0502040204020203" pitchFamily="34" charset="0"/>
              </a:rPr>
              <a:t>Thank you!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Purpose of the Toolkit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Google Shape;65;p2"/>
          <p:cNvSpPr txBox="1">
            <a:spLocks noGrp="1"/>
          </p:cNvSpPr>
          <p:nvPr>
            <p:ph type="body" idx="1"/>
          </p:nvPr>
        </p:nvSpPr>
        <p:spPr>
          <a:xfrm>
            <a:off x="838200" y="15208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This toolkit was created to help with </a:t>
            </a:r>
            <a:r>
              <a:rPr lang="en-US" b="1" u="sng" dirty="0">
                <a:latin typeface="Segoe UI" panose="020B0502040204020203" pitchFamily="34" charset="0"/>
                <a:cs typeface="Segoe UI" panose="020B0502040204020203" pitchFamily="34" charset="0"/>
              </a:rPr>
              <a:t>parish-wide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 fundraising so that you can: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Communicate clearly about your parish endowment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Share your parish story and mission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Educate parishioners about stewardship and legacy giving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Provide consistent messaging across platforms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Make implementation simple and flexible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Build long-term support for your parish mission </a:t>
            </a:r>
            <a:b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can use as much or as little of the toolkit as fits your parish.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How to Use This Toolkit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1" name="Google Shape;71;p3"/>
          <p:cNvSpPr txBox="1">
            <a:spLocks noGrp="1"/>
          </p:cNvSpPr>
          <p:nvPr>
            <p:ph type="body" idx="1"/>
          </p:nvPr>
        </p:nvSpPr>
        <p:spPr>
          <a:xfrm>
            <a:off x="936523" y="1690688"/>
            <a:ext cx="5181600" cy="3476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Watch 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our video</a:t>
            </a:r>
            <a:r>
              <a:rPr lang="en-US" b="1" dirty="0">
                <a:latin typeface="Segoe UI" panose="020B0502040204020203" pitchFamily="34" charset="0"/>
                <a:cs typeface="Segoe UI" panose="020B0502040204020203" pitchFamily="34" charset="0"/>
              </a:rPr>
              <a:t> for a brief overview of: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What’s included in the toolkit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How to use each asset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Suggested communication timeline 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Where to start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B05D04-C299-62A5-B7C5-E9591CF5E21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10" r="9823"/>
          <a:stretch>
            <a:fillRect/>
          </a:stretch>
        </p:blipFill>
        <p:spPr>
          <a:xfrm>
            <a:off x="6265269" y="1690688"/>
            <a:ext cx="5452324" cy="3372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A93DFC-F3B0-F5D0-993B-20D7BEDB2DC1}"/>
              </a:ext>
            </a:extLst>
          </p:cNvPr>
          <p:cNvSpPr txBox="1"/>
          <p:nvPr/>
        </p:nvSpPr>
        <p:spPr>
          <a:xfrm>
            <a:off x="683341" y="5273249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50800">
              <a:buNone/>
            </a:pPr>
            <a:r>
              <a:rPr lang="en-US" sz="2800" dirty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https://youtu.be/_TJIxiW5H3w</a:t>
            </a: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50800">
              <a:buNone/>
            </a:pPr>
            <a:endParaRPr lang="en-US" sz="2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/>
          <p:nvPr/>
        </p:nvSpPr>
        <p:spPr>
          <a:xfrm>
            <a:off x="5397500" y="1409701"/>
            <a:ext cx="6553200" cy="4134003"/>
          </a:xfrm>
          <a:prstGeom prst="rect">
            <a:avLst/>
          </a:prstGeom>
          <a:solidFill>
            <a:srgbClr val="FBF3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241300" y="1409701"/>
            <a:ext cx="5003800" cy="4114798"/>
          </a:xfrm>
          <a:prstGeom prst="rect">
            <a:avLst/>
          </a:prstGeom>
          <a:solidFill>
            <a:srgbClr val="FBF3D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241300" y="1841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  <a:t>What’s included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393700" y="1509713"/>
            <a:ext cx="4851400" cy="3938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u="sng" dirty="0">
                <a:latin typeface="Segoe UI" panose="020B0502040204020203" pitchFamily="34" charset="0"/>
                <a:cs typeface="Segoe UI" panose="020B0502040204020203" pitchFamily="34" charset="0"/>
              </a:rPr>
              <a:t>Internal Planning Resources</a:t>
            </a:r>
          </a:p>
          <a:p>
            <a:pPr marL="0" indent="0">
              <a:spcBef>
                <a:spcPts val="0"/>
              </a:spcBef>
              <a:buNone/>
            </a:pPr>
            <a:endParaRPr lang="en-US" sz="1600" i="1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i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Resources available online:</a:t>
            </a:r>
            <a:endParaRPr lang="en-US" sz="1800" b="1" u="sng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spcBef>
                <a:spcPts val="0"/>
              </a:spcBef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Endowment Project Timeline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SzPts val="2400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Case Statement Worksheet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SzPts val="2400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Other promotion ideas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SzPts val="2400"/>
              <a:buNone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en-US" sz="1800" i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Information for your parish staff, found in this presentation</a:t>
            </a:r>
            <a:endParaRPr lang="en-US" sz="18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Editorial Calendar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Instructions for using the assets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1" name="Google Shape;81;p4"/>
          <p:cNvSpPr txBox="1">
            <a:spLocks noGrp="1"/>
          </p:cNvSpPr>
          <p:nvPr>
            <p:ph type="body" idx="2"/>
          </p:nvPr>
        </p:nvSpPr>
        <p:spPr>
          <a:xfrm>
            <a:off x="5715000" y="1509713"/>
            <a:ext cx="6235700" cy="4134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u="sng" dirty="0">
                <a:latin typeface="Segoe UI" panose="020B0502040204020203" pitchFamily="34" charset="0"/>
                <a:cs typeface="Segoe UI" panose="020B0502040204020203" pitchFamily="34" charset="0"/>
              </a:rPr>
              <a:t>External Communication Resources:</a:t>
            </a:r>
            <a:br>
              <a:rPr lang="en-US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2000" i="1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Information to be distributed across your communications channels</a:t>
            </a:r>
            <a:endParaRPr sz="2000" dirty="0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Bulletin Inserts (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full page insert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7"/>
              </a:rPr>
              <a:t>+ short blurbs for regular mentions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8"/>
              </a:rPr>
              <a:t>Long-form content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, including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9"/>
              </a:rPr>
              <a:t>a pastor letter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(for your website or bulletin)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10"/>
              </a:rPr>
              <a:t>Social media posts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(for Facebook and/or Instagram)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Posters (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11"/>
              </a:rPr>
              <a:t>1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12"/>
              </a:rPr>
              <a:t>2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Monitor slides (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13"/>
              </a:rPr>
              <a:t>1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14"/>
              </a:rPr>
              <a:t>2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  <a:hlinkClick r:id="rId15"/>
              </a:rPr>
              <a:t>Pulpit announcement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for launch week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806450" y="5861051"/>
            <a:ext cx="90297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All materials are </a:t>
            </a:r>
            <a:r>
              <a:rPr lang="en-US" sz="2400" b="1" i="0" u="sng" strike="noStrike" cap="none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editable</a:t>
            </a:r>
            <a:r>
              <a:rPr lang="en-US" sz="2400" b="1" i="0" u="none" strike="noStrike" cap="none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and </a:t>
            </a:r>
            <a:r>
              <a:rPr lang="en-US" sz="2400" b="1" i="0" u="sng" strike="noStrike" cap="none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customizable</a:t>
            </a:r>
            <a:r>
              <a:rPr lang="en-US" sz="2400" b="1" i="0" u="none" strike="noStrike" cap="none" dirty="0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for your parish.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/>
          <p:nvPr/>
        </p:nvSpPr>
        <p:spPr>
          <a:xfrm>
            <a:off x="1529912" y="2478198"/>
            <a:ext cx="874395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35D94"/>
              </a:buClr>
              <a:buSzPts val="6000"/>
              <a:buFont typeface="Arial"/>
              <a:buNone/>
            </a:pPr>
            <a:r>
              <a:rPr lang="en-US" sz="6000" b="1" i="0" u="none" strike="noStrike" cap="none" dirty="0">
                <a:solidFill>
                  <a:srgbClr val="A35D94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Begin With Your </a:t>
            </a:r>
            <a:br>
              <a:rPr lang="en-US" sz="6000" b="1" i="0" u="none" strike="noStrike" cap="none" dirty="0">
                <a:solidFill>
                  <a:srgbClr val="A35D94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en-US" sz="6000" b="1" i="0" u="none" strike="noStrike" cap="none" dirty="0">
                <a:solidFill>
                  <a:srgbClr val="A35D94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Case Statement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1529912" y="1908396"/>
            <a:ext cx="8743950" cy="56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START HERE: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Google Shape;88;p5">
            <a:extLst>
              <a:ext uri="{FF2B5EF4-FFF2-40B4-BE49-F238E27FC236}">
                <a16:creationId xmlns:a16="http://schemas.microsoft.com/office/drawing/2014/main" id="{17651A2A-FE89-8F9F-9E60-7E251FABDDBF}"/>
              </a:ext>
            </a:extLst>
          </p:cNvPr>
          <p:cNvSpPr txBox="1"/>
          <p:nvPr/>
        </p:nvSpPr>
        <p:spPr>
          <a:xfrm>
            <a:off x="428071" y="4512073"/>
            <a:ext cx="11335857" cy="56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Reminder: This resource is focused on communications and should not replace leadership planning and legal documentation. See toolkit booklet for planning guidance.</a:t>
            </a:r>
            <a:endParaRPr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Arial"/>
              <a:buNone/>
            </a:pPr>
            <a:r>
              <a:rPr lang="en-US" sz="4800" b="1" dirty="0">
                <a:solidFill>
                  <a:schemeClr val="accent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Step 1: </a:t>
            </a: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Start with Your Parish Story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4" name="Google Shape;94;p6"/>
          <p:cNvSpPr txBox="1"/>
          <p:nvPr/>
        </p:nvSpPr>
        <p:spPr>
          <a:xfrm>
            <a:off x="836612" y="1532728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Before communicating with your parishioners, identify: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5" name="Google Shape;95;p6"/>
          <p:cNvSpPr txBox="1"/>
          <p:nvPr/>
        </p:nvSpPr>
        <p:spPr>
          <a:xfrm>
            <a:off x="836611" y="2483154"/>
            <a:ext cx="5157787" cy="2740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What your parish already does well</a:t>
            </a:r>
            <a:endParaRPr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What you hope to do with this endowment? What value will it have?</a:t>
            </a:r>
            <a:endParaRPr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What will it take to create this additional value?</a:t>
            </a:r>
            <a:endParaRPr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How can parishioners participate?</a:t>
            </a:r>
            <a:endParaRPr sz="2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6" name="Google Shape;96;p6"/>
          <p:cNvSpPr txBox="1"/>
          <p:nvPr/>
        </p:nvSpPr>
        <p:spPr>
          <a:xfrm>
            <a:off x="6172200" y="1532728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Use the Case Statement Worksheet to develop: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7" name="Google Shape;97;p6"/>
          <p:cNvSpPr txBox="1"/>
          <p:nvPr/>
        </p:nvSpPr>
        <p:spPr>
          <a:xfrm>
            <a:off x="6172200" y="2389632"/>
            <a:ext cx="5183188" cy="769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Your parish mission message, goals, needs, and invitation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8" name="Google Shape;98;p6"/>
          <p:cNvSpPr txBox="1"/>
          <p:nvPr/>
        </p:nvSpPr>
        <p:spPr>
          <a:xfrm>
            <a:off x="964106" y="6120291"/>
            <a:ext cx="90297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Need help? Contact your Catholic Foundation representative.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9" name="Google Shape;99;p6"/>
          <p:cNvSpPr txBox="1"/>
          <p:nvPr/>
        </p:nvSpPr>
        <p:spPr>
          <a:xfrm>
            <a:off x="1148656" y="5126155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Fill out your case statement</a:t>
            </a:r>
            <a:endParaRPr/>
          </a:p>
        </p:txBody>
      </p:sp>
      <p:pic>
        <p:nvPicPr>
          <p:cNvPr id="100" name="Google Shape;10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2188" y="3253033"/>
            <a:ext cx="4082651" cy="2926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1104681">
            <a:off x="4926823" y="4022612"/>
            <a:ext cx="1771650" cy="17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9600">
            <a:off x="6934526" y="3355655"/>
            <a:ext cx="1893577" cy="2456532"/>
          </a:xfrm>
          <a:prstGeom prst="rect">
            <a:avLst/>
          </a:prstGeom>
          <a:noFill/>
          <a:ln w="444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 txBox="1"/>
          <p:nvPr/>
        </p:nvSpPr>
        <p:spPr>
          <a:xfrm>
            <a:off x="1529912" y="2478198"/>
            <a:ext cx="874395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35D94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A35D94"/>
                </a:solidFill>
                <a:sym typeface="Arial"/>
              </a:rPr>
              <a:t>Plan Your Communications</a:t>
            </a:r>
            <a:endParaRPr/>
          </a:p>
        </p:txBody>
      </p:sp>
      <p:sp>
        <p:nvSpPr>
          <p:cNvPr id="108" name="Google Shape;108;p7"/>
          <p:cNvSpPr txBox="1"/>
          <p:nvPr/>
        </p:nvSpPr>
        <p:spPr>
          <a:xfrm>
            <a:off x="1529912" y="1908396"/>
            <a:ext cx="8743950" cy="569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-US" sz="3600" b="0" i="0" u="none" strike="noStrike" cap="none" dirty="0">
                <a:solidFill>
                  <a:schemeClr val="accent2"/>
                </a:solidFill>
                <a:sym typeface="Arial"/>
              </a:rPr>
              <a:t>STEP 2: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Step 2: </a:t>
            </a:r>
            <a:r>
              <a:rPr lang="en-US" sz="4800" b="0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Use the Editorial Calendar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Google Shape;114;p8"/>
          <p:cNvSpPr txBox="1"/>
          <p:nvPr/>
        </p:nvSpPr>
        <p:spPr>
          <a:xfrm>
            <a:off x="705853" y="1595190"/>
            <a:ext cx="477812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Choose a cadence that fits your parish.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5" name="Google Shape;115;p8"/>
          <p:cNvSpPr txBox="1"/>
          <p:nvPr/>
        </p:nvSpPr>
        <p:spPr>
          <a:xfrm>
            <a:off x="616410" y="2631623"/>
            <a:ext cx="5017474" cy="199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Spread messaging throughout the year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Avoid overwhelming parishioners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Reinforce stewardship themes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Rotate communication channels</a:t>
            </a: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 the template on the following slides to edit to your parish needs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Google Shape;116;p8"/>
          <p:cNvSpPr txBox="1"/>
          <p:nvPr/>
        </p:nvSpPr>
        <p:spPr>
          <a:xfrm>
            <a:off x="5989304" y="1508713"/>
            <a:ext cx="5871410" cy="1844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Communications Channels to Use:</a:t>
            </a:r>
            <a:br>
              <a:rPr lang="en-US" sz="2800" b="1" i="0" u="none" strike="noStrike" cap="none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</a:br>
            <a:r>
              <a:rPr lang="en-US" sz="2400" b="0" i="1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You can use toolkit materials across:</a:t>
            </a:r>
            <a:endParaRPr sz="2800" b="0" i="1" u="none" strike="noStrike" cap="none">
              <a:solidFill>
                <a:schemeClr val="accent3"/>
              </a:solidFill>
              <a:latin typeface="Segoe UI" panose="020B0502040204020203" pitchFamily="34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17" name="Google Shape;117;p8"/>
          <p:cNvSpPr txBox="1"/>
          <p:nvPr/>
        </p:nvSpPr>
        <p:spPr>
          <a:xfrm>
            <a:off x="6126873" y="2408616"/>
            <a:ext cx="5733841" cy="3767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Parish bulletin (Short inserts + full page)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Website (blogs)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Email newsletters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Social media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Pulpit announcements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Digital monitors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Posters in parish spaces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Direct mailings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295039" y="555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</a:pPr>
            <a:r>
              <a:rPr lang="en-US" sz="4400" b="1" dirty="0">
                <a:latin typeface="Segoe UI" panose="020B0502040204020203" pitchFamily="34" charset="0"/>
                <a:cs typeface="Segoe UI" panose="020B0502040204020203" pitchFamily="34" charset="0"/>
              </a:rPr>
              <a:t>Editorial Calendar </a:t>
            </a:r>
            <a:r>
              <a:rPr lang="en-US" sz="3200" dirty="0">
                <a:latin typeface="Segoe UI" panose="020B0502040204020203" pitchFamily="34" charset="0"/>
                <a:cs typeface="Segoe UI" panose="020B0502040204020203" pitchFamily="34" charset="0"/>
              </a:rPr>
              <a:t>(Example)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3" name="Google Shape;123;p9"/>
          <p:cNvSpPr txBox="1">
            <a:spLocks noGrp="1"/>
          </p:cNvSpPr>
          <p:nvPr>
            <p:ph type="body" idx="1"/>
          </p:nvPr>
        </p:nvSpPr>
        <p:spPr>
          <a:xfrm>
            <a:off x="479862" y="1344774"/>
            <a:ext cx="481198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r>
              <a:rPr lang="en-US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(Launch) Easter Season (April – May)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4" name="Google Shape;124;p9"/>
          <p:cNvSpPr txBox="1">
            <a:spLocks noGrp="1"/>
          </p:cNvSpPr>
          <p:nvPr>
            <p:ph type="body" idx="2"/>
          </p:nvPr>
        </p:nvSpPr>
        <p:spPr>
          <a:xfrm>
            <a:off x="479863" y="2182342"/>
            <a:ext cx="5449736" cy="430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Post </a:t>
            </a:r>
            <a:r>
              <a:rPr lang="en-US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Poster</a:t>
            </a: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around parish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Full </a:t>
            </a:r>
            <a:r>
              <a:rPr lang="en-US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Bulletin</a:t>
            </a: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Insert or Short bulletin Insert (#1)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Post </a:t>
            </a:r>
            <a:r>
              <a:rPr lang="en-US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Blog</a:t>
            </a: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(#1): Stewardship on Website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Monitor</a:t>
            </a: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Graphic (#1)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</a:t>
            </a: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Post (#1)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1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Pulpit Announcement </a:t>
            </a:r>
            <a:r>
              <a:rPr lang="en-US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 weekend masses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endParaRPr dirty="0"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25" name="Google Shape;125;p9"/>
          <p:cNvCxnSpPr/>
          <p:nvPr/>
        </p:nvCxnSpPr>
        <p:spPr>
          <a:xfrm>
            <a:off x="6011695" y="1233843"/>
            <a:ext cx="0" cy="4961461"/>
          </a:xfrm>
          <a:prstGeom prst="straightConnector1">
            <a:avLst/>
          </a:prstGeom>
          <a:noFill/>
          <a:ln w="19050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6" name="Google Shape;126;p9"/>
          <p:cNvSpPr txBox="1"/>
          <p:nvPr/>
        </p:nvSpPr>
        <p:spPr>
          <a:xfrm>
            <a:off x="6228947" y="107126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accent3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Summer (June – August)</a:t>
            </a:r>
            <a:endParaRPr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7" name="Google Shape;127;p9"/>
          <p:cNvSpPr txBox="1"/>
          <p:nvPr/>
        </p:nvSpPr>
        <p:spPr>
          <a:xfrm>
            <a:off x="6262402" y="1909967"/>
            <a:ext cx="5449736" cy="430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Short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Bulletin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Insert (#2)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Short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Bulletin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Insert (#3)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Social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Post (#2)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Continue with 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Monitor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  <a:sym typeface="Arial"/>
              </a:rPr>
              <a:t> Graphic (#1)</a:t>
            </a:r>
            <a:endParaRPr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FSM Test">
      <a:dk1>
        <a:srgbClr val="581D45"/>
      </a:dk1>
      <a:lt1>
        <a:srgbClr val="FFFFFF"/>
      </a:lt1>
      <a:dk2>
        <a:srgbClr val="000000"/>
      </a:dk2>
      <a:lt2>
        <a:srgbClr val="A35D94"/>
      </a:lt2>
      <a:accent1>
        <a:srgbClr val="762D5F"/>
      </a:accent1>
      <a:accent2>
        <a:srgbClr val="94AD3C"/>
      </a:accent2>
      <a:accent3>
        <a:srgbClr val="C5872B"/>
      </a:accent3>
      <a:accent4>
        <a:srgbClr val="E6E1D7"/>
      </a:accent4>
      <a:accent5>
        <a:srgbClr val="B7C734"/>
      </a:accent5>
      <a:accent6>
        <a:srgbClr val="EEC45A"/>
      </a:accent6>
      <a:hlink>
        <a:srgbClr val="A35D94"/>
      </a:hlink>
      <a:folHlink>
        <a:srgbClr val="581D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857</Words>
  <Application>Microsoft Office PowerPoint</Application>
  <PresentationFormat>Widescreen</PresentationFormat>
  <Paragraphs>136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Segoe UI</vt:lpstr>
      <vt:lpstr>Arial</vt:lpstr>
      <vt:lpstr>Play</vt:lpstr>
      <vt:lpstr>Office Theme</vt:lpstr>
      <vt:lpstr>PowerPoint Presentation</vt:lpstr>
      <vt:lpstr>Purpose of the Toolkit</vt:lpstr>
      <vt:lpstr>How to Use This Toolkit</vt:lpstr>
      <vt:lpstr>What’s included</vt:lpstr>
      <vt:lpstr>PowerPoint Presentation</vt:lpstr>
      <vt:lpstr>Step 1: Start with Your Parish Story</vt:lpstr>
      <vt:lpstr>PowerPoint Presentation</vt:lpstr>
      <vt:lpstr>PowerPoint Presentation</vt:lpstr>
      <vt:lpstr>Editorial Calendar (Example)</vt:lpstr>
      <vt:lpstr>Editorial Calendar (Example)</vt:lpstr>
      <vt:lpstr>PowerPoint Presentation</vt:lpstr>
      <vt:lpstr>Each Toolkit Item is Customizable</vt:lpstr>
      <vt:lpstr>Need Help?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Elizabeth Williams</dc:creator>
  <cp:lastModifiedBy>Elizabeth Williams</cp:lastModifiedBy>
  <cp:revision>3</cp:revision>
  <dcterms:created xsi:type="dcterms:W3CDTF">2025-06-23T12:35:28Z</dcterms:created>
  <dcterms:modified xsi:type="dcterms:W3CDTF">2026-07-29T20:22:26Z</dcterms:modified>
</cp:coreProperties>
</file>