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4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85"/>
    <p:restoredTop sz="94715"/>
  </p:normalViewPr>
  <p:slideViewPr>
    <p:cSldViewPr snapToGrid="0">
      <p:cViewPr varScale="1">
        <p:scale>
          <a:sx n="53" d="100"/>
          <a:sy n="53" d="100"/>
        </p:scale>
        <p:origin x="217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FB7CD-AD56-6D40-9187-C60E08099F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82FC6-8CA8-EA4C-9258-F5831C5F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93FB40-A57C-1C42-CA5C-096EA90289A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1864675"/>
            <a:ext cx="7772400" cy="1122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DE9592-578F-8A12-0670-CFA05125197C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7772400" cy="1828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157049-87E8-5C39-2FA6-7E1FD8A2829A}"/>
              </a:ext>
            </a:extLst>
          </p:cNvPr>
          <p:cNvSpPr txBox="1"/>
          <p:nvPr userDrawn="1"/>
        </p:nvSpPr>
        <p:spPr>
          <a:xfrm>
            <a:off x="290586" y="224159"/>
            <a:ext cx="4917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Strengthen Our Parish Mission: 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1CE64C-A94F-FE20-5B27-45F9D3ABD50D}"/>
              </a:ext>
            </a:extLst>
          </p:cNvPr>
          <p:cNvPicPr/>
          <p:nvPr userDrawn="1"/>
        </p:nvPicPr>
        <p:blipFill>
          <a:blip r:embed="rId4"/>
          <a:srcRect t="-1" b="-1326"/>
          <a:stretch>
            <a:fillRect/>
          </a:stretch>
        </p:blipFill>
        <p:spPr>
          <a:xfrm>
            <a:off x="5533270" y="188026"/>
            <a:ext cx="1450175" cy="14490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2C7542-AF9F-189F-6457-7B9912488527}"/>
              </a:ext>
            </a:extLst>
          </p:cNvPr>
          <p:cNvSpPr txBox="1"/>
          <p:nvPr userDrawn="1"/>
        </p:nvSpPr>
        <p:spPr>
          <a:xfrm>
            <a:off x="290586" y="635492"/>
            <a:ext cx="5536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Today and for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C6D6EA-0DD5-F16C-54A8-7E0EDF04C8A9}"/>
              </a:ext>
            </a:extLst>
          </p:cNvPr>
          <p:cNvSpPr txBox="1"/>
          <p:nvPr userDrawn="1"/>
        </p:nvSpPr>
        <p:spPr>
          <a:xfrm>
            <a:off x="302426" y="1061060"/>
            <a:ext cx="5536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dirty="0">
                <a:solidFill>
                  <a:schemeClr val="accent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Generations to Come</a:t>
            </a:r>
            <a:endParaRPr lang="en-US" sz="32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6F9712-6DB2-9BB4-F8C4-A7450A9BBA26}"/>
              </a:ext>
            </a:extLst>
          </p:cNvPr>
          <p:cNvPicPr/>
          <p:nvPr userDrawn="1"/>
        </p:nvPicPr>
        <p:blipFill>
          <a:blip r:embed="rId5"/>
          <a:stretch>
            <a:fillRect/>
          </a:stretch>
        </p:blipFill>
        <p:spPr>
          <a:xfrm>
            <a:off x="0" y="1731817"/>
            <a:ext cx="7772400" cy="29620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705A033-C1B6-897F-127A-56C6E55A65C9}"/>
              </a:ext>
            </a:extLst>
          </p:cNvPr>
          <p:cNvGrpSpPr>
            <a:grpSpLocks/>
          </p:cNvGrpSpPr>
          <p:nvPr userDrawn="1"/>
        </p:nvGrpSpPr>
        <p:grpSpPr>
          <a:xfrm>
            <a:off x="373347" y="3289216"/>
            <a:ext cx="622300" cy="596900"/>
            <a:chOff x="949922" y="7308655"/>
            <a:chExt cx="622300" cy="5969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E934B2-274B-96AA-43CA-9890B62BF4F1}"/>
                </a:ext>
              </a:extLst>
            </p:cNvPr>
            <p:cNvSpPr>
              <a:spLocks/>
            </p:cNvSpPr>
            <p:nvPr/>
          </p:nvSpPr>
          <p:spPr>
            <a:xfrm>
              <a:off x="949922" y="7308655"/>
              <a:ext cx="622300" cy="5969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9E8E7E-7F3A-3630-872B-BCEEC5CED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0547" y="7398546"/>
              <a:ext cx="452775" cy="40471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0E90A48-7FF3-65AE-927B-349C98F25C48}"/>
              </a:ext>
            </a:extLst>
          </p:cNvPr>
          <p:cNvSpPr txBox="1">
            <a:spLocks/>
          </p:cNvSpPr>
          <p:nvPr userDrawn="1"/>
        </p:nvSpPr>
        <p:spPr>
          <a:xfrm>
            <a:off x="995647" y="3388698"/>
            <a:ext cx="1141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E55B52-C05C-F66E-4DFA-1D6B79925B29}"/>
              </a:ext>
            </a:extLst>
          </p:cNvPr>
          <p:cNvSpPr txBox="1">
            <a:spLocks/>
          </p:cNvSpPr>
          <p:nvPr userDrawn="1"/>
        </p:nvSpPr>
        <p:spPr>
          <a:xfrm>
            <a:off x="368470" y="3949090"/>
            <a:ext cx="29855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is a Parish Endowment?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62014DD-538E-6635-DAB9-F351F8B42079}"/>
              </a:ext>
            </a:extLst>
          </p:cNvPr>
          <p:cNvSpPr>
            <a:spLocks/>
          </p:cNvSpPr>
          <p:nvPr userDrawn="1"/>
        </p:nvSpPr>
        <p:spPr>
          <a:xfrm>
            <a:off x="373347" y="5865322"/>
            <a:ext cx="622300" cy="5969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2489B3-CD44-634B-2121-3CDA42B45F5A}"/>
              </a:ext>
            </a:extLst>
          </p:cNvPr>
          <p:cNvSpPr txBox="1">
            <a:spLocks/>
          </p:cNvSpPr>
          <p:nvPr userDrawn="1"/>
        </p:nvSpPr>
        <p:spPr>
          <a:xfrm>
            <a:off x="307637" y="6550905"/>
            <a:ext cx="29855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it helps our parish: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0E1AAC-EEC3-C67A-51E0-1AB03FF5AC15}"/>
              </a:ext>
            </a:extLst>
          </p:cNvPr>
          <p:cNvSpPr txBox="1">
            <a:spLocks/>
          </p:cNvSpPr>
          <p:nvPr userDrawn="1"/>
        </p:nvSpPr>
        <p:spPr>
          <a:xfrm>
            <a:off x="984952" y="5963291"/>
            <a:ext cx="1141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HOW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094915-34B2-CAE1-BEC9-CEA4C3B7A92F}"/>
              </a:ext>
            </a:extLst>
          </p:cNvPr>
          <p:cNvSpPr/>
          <p:nvPr userDrawn="1"/>
        </p:nvSpPr>
        <p:spPr>
          <a:xfrm>
            <a:off x="0" y="8801100"/>
            <a:ext cx="7772400" cy="12572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554EE8-3547-2F81-6E66-0446DBB52AB7}"/>
              </a:ext>
            </a:extLst>
          </p:cNvPr>
          <p:cNvSpPr txBox="1"/>
          <p:nvPr userDrawn="1"/>
        </p:nvSpPr>
        <p:spPr>
          <a:xfrm>
            <a:off x="699496" y="8969374"/>
            <a:ext cx="2083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 More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98F7AD-D0F0-797B-C6A2-ED88DE42BDEB}"/>
              </a:ext>
            </a:extLst>
          </p:cNvPr>
          <p:cNvSpPr txBox="1"/>
          <p:nvPr userDrawn="1"/>
        </p:nvSpPr>
        <p:spPr>
          <a:xfrm>
            <a:off x="342411" y="9588532"/>
            <a:ext cx="75929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Our Mission: </a:t>
            </a:r>
            <a:r>
              <a:rPr lang="en-US" sz="1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Strengthen Yours</a:t>
            </a:r>
            <a:r>
              <a:rPr lang="en-US" sz="1100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| </a:t>
            </a:r>
            <a:r>
              <a:rPr lang="en-US" sz="1200" b="0" i="1" u="none" strike="noStrike" dirty="0">
                <a:solidFill>
                  <a:schemeClr val="accent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Stewarding Your Gifts for a Vibrant Catholic Future.</a:t>
            </a:r>
            <a:endParaRPr lang="en-US" sz="16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2A0D2B2-F912-E011-5AA1-81BE2C7A63E0}"/>
              </a:ext>
            </a:extLst>
          </p:cNvPr>
          <p:cNvPicPr/>
          <p:nvPr userDrawn="1"/>
        </p:nvPicPr>
        <p:blipFill>
          <a:blip r:embed="rId7"/>
          <a:stretch>
            <a:fillRect/>
          </a:stretch>
        </p:blipFill>
        <p:spPr>
          <a:xfrm>
            <a:off x="162996" y="8996207"/>
            <a:ext cx="726235" cy="92460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011F71-1DB0-8A79-61E5-64C83F9D87BC}"/>
              </a:ext>
            </a:extLst>
          </p:cNvPr>
          <p:cNvCxnSpPr/>
          <p:nvPr userDrawn="1"/>
        </p:nvCxnSpPr>
        <p:spPr>
          <a:xfrm>
            <a:off x="1039024" y="9486105"/>
            <a:ext cx="6553961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1F69DB1B-D27E-3958-CF96-75226FCF4BE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60428" y="5966131"/>
            <a:ext cx="437443" cy="3987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3550FC0-91A3-B18C-9A16-A98C38E9AA07}"/>
              </a:ext>
            </a:extLst>
          </p:cNvPr>
          <p:cNvCxnSpPr/>
          <p:nvPr userDrawn="1"/>
        </p:nvCxnSpPr>
        <p:spPr>
          <a:xfrm>
            <a:off x="3293148" y="3289216"/>
            <a:ext cx="0" cy="527295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793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7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31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E2C1-4C3A-205D-788B-7FA5CDA9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EA46C-FAC4-1865-6BBF-F7B5C856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C9B5F-06AE-F99B-6C81-F9B03521C6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9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3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0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4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9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40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1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9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8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30AF5A-9A3F-0696-8A4C-33323D2555FD}"/>
              </a:ext>
            </a:extLst>
          </p:cNvPr>
          <p:cNvSpPr txBox="1"/>
          <p:nvPr/>
        </p:nvSpPr>
        <p:spPr>
          <a:xfrm>
            <a:off x="368470" y="2102553"/>
            <a:ext cx="71260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 [PARISH NAME], a parish endowment helps steward our gifts and strengthen our mission for generations to come.</a:t>
            </a:r>
            <a:endParaRPr lang="en-US" sz="1400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E34F3E-B411-CD14-9405-1266CF364CD6}"/>
              </a:ext>
            </a:extLst>
          </p:cNvPr>
          <p:cNvSpPr txBox="1"/>
          <p:nvPr/>
        </p:nvSpPr>
        <p:spPr>
          <a:xfrm>
            <a:off x="368470" y="4417761"/>
            <a:ext cx="248489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permanent fund where earnings support [PARISH NAME] each year — providing stability and protecting our future.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F6E167-2A5B-FFFA-2CAE-93A4C23FCBDF}"/>
              </a:ext>
            </a:extLst>
          </p:cNvPr>
          <p:cNvSpPr txBox="1"/>
          <p:nvPr/>
        </p:nvSpPr>
        <p:spPr>
          <a:xfrm>
            <a:off x="2419018" y="8991101"/>
            <a:ext cx="3949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NAME / OFFICE] [PHONE] | [EMAIL]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51F70-58C6-D933-150F-30A512C6423C}"/>
              </a:ext>
            </a:extLst>
          </p:cNvPr>
          <p:cNvSpPr txBox="1">
            <a:spLocks/>
          </p:cNvSpPr>
          <p:nvPr/>
        </p:nvSpPr>
        <p:spPr>
          <a:xfrm>
            <a:off x="3913673" y="8062726"/>
            <a:ext cx="3591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latin typeface="Segoe UI" panose="020B0502040204020203" pitchFamily="34" charset="0"/>
                <a:cs typeface="Segoe UI" panose="020B0502040204020203" pitchFamily="34" charset="0"/>
              </a:rPr>
              <a:t>You don’t need to give a large amount to </a:t>
            </a:r>
            <a:r>
              <a:rPr lang="en-US" sz="1600" b="1" i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make a difference.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6DE732-264F-1CCE-3C98-A2A03B48ED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123" r="36906"/>
          <a:stretch>
            <a:fillRect/>
          </a:stretch>
        </p:blipFill>
        <p:spPr>
          <a:xfrm>
            <a:off x="4667373" y="3045402"/>
            <a:ext cx="1611286" cy="50398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D0BCC4-AAF8-CB74-9BC9-03696B8BEFDC}"/>
              </a:ext>
            </a:extLst>
          </p:cNvPr>
          <p:cNvSpPr txBox="1">
            <a:spLocks/>
          </p:cNvSpPr>
          <p:nvPr/>
        </p:nvSpPr>
        <p:spPr>
          <a:xfrm>
            <a:off x="5950402" y="6272987"/>
            <a:ext cx="1014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[$xx]</a:t>
            </a:r>
            <a:endParaRPr lang="en-US" sz="28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83106B-8F3F-72AC-A604-0E31CDDFB366}"/>
              </a:ext>
            </a:extLst>
          </p:cNvPr>
          <p:cNvSpPr txBox="1">
            <a:spLocks/>
          </p:cNvSpPr>
          <p:nvPr/>
        </p:nvSpPr>
        <p:spPr>
          <a:xfrm>
            <a:off x="3380803" y="3145118"/>
            <a:ext cx="28978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GOAL:</a:t>
            </a:r>
            <a:br>
              <a:rPr lang="en-US" sz="2400" b="1" i="0" u="none" strike="noStrike" dirty="0">
                <a:solidFill>
                  <a:schemeClr val="accent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400" b="1" i="0" u="none" strike="noStrike" dirty="0">
                <a:solidFill>
                  <a:schemeClr val="accent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$[</a:t>
            </a:r>
            <a:r>
              <a:rPr lang="en-US" sz="24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AMOUNT]</a:t>
            </a:r>
            <a:endParaRPr lang="en-US" sz="2800" b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F35BED-BA52-E687-FAB6-8589EAE0526E}"/>
              </a:ext>
            </a:extLst>
          </p:cNvPr>
          <p:cNvSpPr txBox="1">
            <a:spLocks/>
          </p:cNvSpPr>
          <p:nvPr/>
        </p:nvSpPr>
        <p:spPr>
          <a:xfrm>
            <a:off x="5912915" y="5284327"/>
            <a:ext cx="1014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[$xx]</a:t>
            </a:r>
            <a:endParaRPr lang="en-US" sz="28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CC1ED7-8723-8BB0-85BD-8AE9ECBDD6F0}"/>
              </a:ext>
            </a:extLst>
          </p:cNvPr>
          <p:cNvSpPr txBox="1">
            <a:spLocks/>
          </p:cNvSpPr>
          <p:nvPr/>
        </p:nvSpPr>
        <p:spPr>
          <a:xfrm>
            <a:off x="5861482" y="4378204"/>
            <a:ext cx="1014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[$xx]</a:t>
            </a:r>
            <a:endParaRPr lang="en-US" sz="28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2647C1-F34A-152D-5F9C-57CC5D4E59BB}"/>
              </a:ext>
            </a:extLst>
          </p:cNvPr>
          <p:cNvSpPr txBox="1">
            <a:spLocks/>
          </p:cNvSpPr>
          <p:nvPr/>
        </p:nvSpPr>
        <p:spPr>
          <a:xfrm>
            <a:off x="5895765" y="3452632"/>
            <a:ext cx="1014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u="none" strike="noStrike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[$xx]</a:t>
            </a:r>
            <a:endParaRPr lang="en-US" sz="28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42299D-A770-25EA-A85D-7745A95FB567}"/>
              </a:ext>
            </a:extLst>
          </p:cNvPr>
          <p:cNvSpPr txBox="1">
            <a:spLocks/>
          </p:cNvSpPr>
          <p:nvPr/>
        </p:nvSpPr>
        <p:spPr>
          <a:xfrm>
            <a:off x="301333" y="6942342"/>
            <a:ext cx="24518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Supports: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Ministries and parish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Church and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Our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Our mission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3411846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tholic Foundation">
      <a:dk1>
        <a:srgbClr val="762C5F"/>
      </a:dk1>
      <a:lt1>
        <a:srgbClr val="581D45"/>
      </a:lt1>
      <a:dk2>
        <a:srgbClr val="A35D93"/>
      </a:dk2>
      <a:lt2>
        <a:srgbClr val="F3F0E8"/>
      </a:lt2>
      <a:accent1>
        <a:srgbClr val="F7E588"/>
      </a:accent1>
      <a:accent2>
        <a:srgbClr val="EEC359"/>
      </a:accent2>
      <a:accent3>
        <a:srgbClr val="93AD3C"/>
      </a:accent3>
      <a:accent4>
        <a:srgbClr val="B7C734"/>
      </a:accent4>
      <a:accent5>
        <a:srgbClr val="D7DC76"/>
      </a:accent5>
      <a:accent6>
        <a:srgbClr val="C5872B"/>
      </a:accent6>
      <a:hlink>
        <a:srgbClr val="762C5F"/>
      </a:hlink>
      <a:folHlink>
        <a:srgbClr val="A35D93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1780</TotalTime>
  <Words>100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Wistrcill</dc:creator>
  <cp:lastModifiedBy>Elizabeth Williams</cp:lastModifiedBy>
  <cp:revision>10</cp:revision>
  <dcterms:created xsi:type="dcterms:W3CDTF">2026-03-27T16:20:48Z</dcterms:created>
  <dcterms:modified xsi:type="dcterms:W3CDTF">2026-07-08T19:42:28Z</dcterms:modified>
</cp:coreProperties>
</file>