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F4FF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27"/>
    <p:restoredTop sz="94695"/>
  </p:normalViewPr>
  <p:slideViewPr>
    <p:cSldViewPr snapToGrid="0">
      <p:cViewPr varScale="1">
        <p:scale>
          <a:sx n="53" d="100"/>
          <a:sy n="53" d="100"/>
        </p:scale>
        <p:origin x="220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FB7CD-AD56-6D40-9187-C60E08099F8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A82FC6-8CA8-EA4C-9258-F5831C5F5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444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399D53D-DBE2-DEBC-EF95-8903CB01444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0" y="1864675"/>
            <a:ext cx="7772400" cy="11220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275EEA-E997-0E68-EDC5-533647544892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7772400" cy="1828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2CC7244-F585-39EF-7018-33AC73C52276}"/>
              </a:ext>
            </a:extLst>
          </p:cNvPr>
          <p:cNvSpPr/>
          <p:nvPr userDrawn="1"/>
        </p:nvSpPr>
        <p:spPr>
          <a:xfrm>
            <a:off x="0" y="6176647"/>
            <a:ext cx="7772400" cy="26244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3B93B45-5C98-4F95-80BA-CD012E8AB88A}"/>
              </a:ext>
            </a:extLst>
          </p:cNvPr>
          <p:cNvCxnSpPr>
            <a:stCxn id="8" idx="6"/>
            <a:endCxn id="14" idx="2"/>
          </p:cNvCxnSpPr>
          <p:nvPr userDrawn="1"/>
        </p:nvCxnSpPr>
        <p:spPr>
          <a:xfrm>
            <a:off x="1869578" y="7111275"/>
            <a:ext cx="3771805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55577AE-3AF4-BD21-D460-D2ACF3A8B1F3}"/>
              </a:ext>
            </a:extLst>
          </p:cNvPr>
          <p:cNvSpPr txBox="1"/>
          <p:nvPr userDrawn="1"/>
        </p:nvSpPr>
        <p:spPr>
          <a:xfrm>
            <a:off x="0" y="6301708"/>
            <a:ext cx="7772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There Are Many Ways to Give: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44129BD-1515-9176-5E33-0EFFFA04E9A2}"/>
              </a:ext>
            </a:extLst>
          </p:cNvPr>
          <p:cNvSpPr/>
          <p:nvPr userDrawn="1"/>
        </p:nvSpPr>
        <p:spPr>
          <a:xfrm>
            <a:off x="1263932" y="6808452"/>
            <a:ext cx="605646" cy="605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21BD63-6077-B734-6C67-4F8BDD641207}"/>
              </a:ext>
            </a:extLst>
          </p:cNvPr>
          <p:cNvSpPr txBox="1"/>
          <p:nvPr userDrawn="1"/>
        </p:nvSpPr>
        <p:spPr>
          <a:xfrm>
            <a:off x="1377243" y="6829323"/>
            <a:ext cx="3028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F79872B-DA2D-B0B5-6516-1CAF95ACD5E8}"/>
              </a:ext>
            </a:extLst>
          </p:cNvPr>
          <p:cNvSpPr/>
          <p:nvPr userDrawn="1"/>
        </p:nvSpPr>
        <p:spPr>
          <a:xfrm>
            <a:off x="2693145" y="6808452"/>
            <a:ext cx="605646" cy="605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F391A7-720C-003E-355F-20CEC9CFEC94}"/>
              </a:ext>
            </a:extLst>
          </p:cNvPr>
          <p:cNvSpPr txBox="1"/>
          <p:nvPr userDrawn="1"/>
        </p:nvSpPr>
        <p:spPr>
          <a:xfrm>
            <a:off x="2781056" y="6829323"/>
            <a:ext cx="3028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18495A8-B41B-D89D-8248-2D4479A81D33}"/>
              </a:ext>
            </a:extLst>
          </p:cNvPr>
          <p:cNvSpPr/>
          <p:nvPr userDrawn="1"/>
        </p:nvSpPr>
        <p:spPr>
          <a:xfrm>
            <a:off x="4167264" y="6808452"/>
            <a:ext cx="605646" cy="605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9136A0-BAEC-B01B-756C-307FB1017B55}"/>
              </a:ext>
            </a:extLst>
          </p:cNvPr>
          <p:cNvSpPr txBox="1"/>
          <p:nvPr userDrawn="1"/>
        </p:nvSpPr>
        <p:spPr>
          <a:xfrm>
            <a:off x="4255175" y="6829323"/>
            <a:ext cx="3028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4AA7938-0C7E-806D-1D28-78CC1B57FBD9}"/>
              </a:ext>
            </a:extLst>
          </p:cNvPr>
          <p:cNvSpPr/>
          <p:nvPr userDrawn="1"/>
        </p:nvSpPr>
        <p:spPr>
          <a:xfrm>
            <a:off x="5641383" y="6808452"/>
            <a:ext cx="605646" cy="605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340CA2-E921-5217-F425-95CFDA2FE21F}"/>
              </a:ext>
            </a:extLst>
          </p:cNvPr>
          <p:cNvSpPr txBox="1"/>
          <p:nvPr userDrawn="1"/>
        </p:nvSpPr>
        <p:spPr>
          <a:xfrm>
            <a:off x="5729294" y="6829323"/>
            <a:ext cx="3028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A6C028-B269-A41F-211B-D9591150390B}"/>
              </a:ext>
            </a:extLst>
          </p:cNvPr>
          <p:cNvSpPr txBox="1"/>
          <p:nvPr userDrawn="1"/>
        </p:nvSpPr>
        <p:spPr>
          <a:xfrm>
            <a:off x="951249" y="7393228"/>
            <a:ext cx="14425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CASH/CHECK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A62E73-E9D1-7821-3DFE-A9DA93B19810}"/>
              </a:ext>
            </a:extLst>
          </p:cNvPr>
          <p:cNvSpPr txBox="1"/>
          <p:nvPr userDrawn="1"/>
        </p:nvSpPr>
        <p:spPr>
          <a:xfrm>
            <a:off x="1039024" y="7654898"/>
            <a:ext cx="14425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(note "Parish Endowment")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E60ADE-FC01-5E73-69FC-B75B1955FB0F}"/>
              </a:ext>
            </a:extLst>
          </p:cNvPr>
          <p:cNvSpPr txBox="1"/>
          <p:nvPr userDrawn="1"/>
        </p:nvSpPr>
        <p:spPr>
          <a:xfrm>
            <a:off x="290586" y="224159"/>
            <a:ext cx="49172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Strengthen Our Parish Mission: </a:t>
            </a:r>
            <a:endParaRPr lang="en-US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91F569C-3D13-49A2-B706-DAB17AFACF29}"/>
              </a:ext>
            </a:extLst>
          </p:cNvPr>
          <p:cNvPicPr/>
          <p:nvPr userDrawn="1"/>
        </p:nvPicPr>
        <p:blipFill>
          <a:blip r:embed="rId4"/>
          <a:srcRect t="-1" b="-1326"/>
          <a:stretch>
            <a:fillRect/>
          </a:stretch>
        </p:blipFill>
        <p:spPr>
          <a:xfrm>
            <a:off x="5533270" y="188026"/>
            <a:ext cx="1450175" cy="14490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F534F56-973F-685C-CC3C-F91E98A2E1B0}"/>
              </a:ext>
            </a:extLst>
          </p:cNvPr>
          <p:cNvSpPr txBox="1"/>
          <p:nvPr userDrawn="1"/>
        </p:nvSpPr>
        <p:spPr>
          <a:xfrm>
            <a:off x="290586" y="635492"/>
            <a:ext cx="5536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Today and for</a:t>
            </a:r>
            <a:endParaRPr lang="en-US" sz="2800" b="1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D209AD-75B4-7498-FAAA-9AA4A31C884E}"/>
              </a:ext>
            </a:extLst>
          </p:cNvPr>
          <p:cNvSpPr txBox="1"/>
          <p:nvPr userDrawn="1"/>
        </p:nvSpPr>
        <p:spPr>
          <a:xfrm>
            <a:off x="302426" y="1061060"/>
            <a:ext cx="55362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u="none" strike="noStrike" dirty="0">
                <a:solidFill>
                  <a:schemeClr val="accent3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Generations to Come</a:t>
            </a:r>
            <a:endParaRPr lang="en-US" sz="3200" b="1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77B0D50-7282-54CE-B330-870690FF6D73}"/>
              </a:ext>
            </a:extLst>
          </p:cNvPr>
          <p:cNvPicPr/>
          <p:nvPr userDrawn="1"/>
        </p:nvPicPr>
        <p:blipFill>
          <a:blip r:embed="rId5"/>
          <a:stretch>
            <a:fillRect/>
          </a:stretch>
        </p:blipFill>
        <p:spPr>
          <a:xfrm>
            <a:off x="0" y="1731817"/>
            <a:ext cx="7772400" cy="296204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8E1924F3-AADB-F23C-9025-FCFD377A0B45}"/>
              </a:ext>
            </a:extLst>
          </p:cNvPr>
          <p:cNvGrpSpPr/>
          <p:nvPr userDrawn="1"/>
        </p:nvGrpSpPr>
        <p:grpSpPr>
          <a:xfrm>
            <a:off x="291542" y="3163627"/>
            <a:ext cx="622300" cy="596900"/>
            <a:chOff x="949922" y="7308655"/>
            <a:chExt cx="622300" cy="59690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F1AE95D-55FE-13F9-DB2F-BE5A0FBB42A3}"/>
                </a:ext>
              </a:extLst>
            </p:cNvPr>
            <p:cNvSpPr/>
            <p:nvPr/>
          </p:nvSpPr>
          <p:spPr>
            <a:xfrm>
              <a:off x="949922" y="7308655"/>
              <a:ext cx="622300" cy="5969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7243BDB2-87EA-DDAA-E004-87E444E4FBF2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1030547" y="7398546"/>
              <a:ext cx="452775" cy="404715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3D3F915-7201-8AB8-7A20-7DE102B392C3}"/>
              </a:ext>
            </a:extLst>
          </p:cNvPr>
          <p:cNvSpPr txBox="1"/>
          <p:nvPr userDrawn="1"/>
        </p:nvSpPr>
        <p:spPr>
          <a:xfrm>
            <a:off x="913842" y="3263109"/>
            <a:ext cx="11413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WHAT</a:t>
            </a:r>
            <a:endParaRPr lang="en-US" sz="2800" b="1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9C98F6D-EAB8-2EEA-5874-94417BC29933}"/>
              </a:ext>
            </a:extLst>
          </p:cNvPr>
          <p:cNvSpPr txBox="1"/>
          <p:nvPr userDrawn="1"/>
        </p:nvSpPr>
        <p:spPr>
          <a:xfrm>
            <a:off x="192769" y="3803560"/>
            <a:ext cx="26194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is a Parish Endowment?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2D082F7-E85A-5C3F-0EAE-78CB02C16BD5}"/>
              </a:ext>
            </a:extLst>
          </p:cNvPr>
          <p:cNvSpPr/>
          <p:nvPr userDrawn="1"/>
        </p:nvSpPr>
        <p:spPr>
          <a:xfrm>
            <a:off x="2640898" y="3158016"/>
            <a:ext cx="622300" cy="5969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2DFF72-FD97-1516-6E1F-4CDED421B79F}"/>
              </a:ext>
            </a:extLst>
          </p:cNvPr>
          <p:cNvSpPr txBox="1"/>
          <p:nvPr userDrawn="1"/>
        </p:nvSpPr>
        <p:spPr>
          <a:xfrm>
            <a:off x="2575188" y="3843599"/>
            <a:ext cx="29855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it helps our parish: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8D28FC-48A3-6C0E-E941-0A5337105C0C}"/>
              </a:ext>
            </a:extLst>
          </p:cNvPr>
          <p:cNvSpPr txBox="1"/>
          <p:nvPr userDrawn="1"/>
        </p:nvSpPr>
        <p:spPr>
          <a:xfrm>
            <a:off x="3252503" y="3255985"/>
            <a:ext cx="11413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HOW</a:t>
            </a:r>
            <a:endParaRPr lang="en-US" sz="2800" b="1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864E22B-8A51-7210-C103-49262BF59689}"/>
              </a:ext>
            </a:extLst>
          </p:cNvPr>
          <p:cNvSpPr/>
          <p:nvPr userDrawn="1"/>
        </p:nvSpPr>
        <p:spPr>
          <a:xfrm>
            <a:off x="5033146" y="3159197"/>
            <a:ext cx="622300" cy="5969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98C6A2D-D0D0-E89E-832B-4D505065E798}"/>
              </a:ext>
            </a:extLst>
          </p:cNvPr>
          <p:cNvSpPr txBox="1"/>
          <p:nvPr userDrawn="1"/>
        </p:nvSpPr>
        <p:spPr>
          <a:xfrm>
            <a:off x="5033146" y="3819071"/>
            <a:ext cx="21932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Why your participation matters: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A675291-B2B2-AEA7-F989-64B2037FA7FF}"/>
              </a:ext>
            </a:extLst>
          </p:cNvPr>
          <p:cNvSpPr txBox="1"/>
          <p:nvPr userDrawn="1"/>
        </p:nvSpPr>
        <p:spPr>
          <a:xfrm>
            <a:off x="5033146" y="4305361"/>
            <a:ext cx="269783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Your gift is a meaningful way to support the parish that has nurtured your faith and served as your spiritual home. It will help sustain the Church for generations to come.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A32BF9D-CBE7-F215-05C1-CBAA2D345FED}"/>
              </a:ext>
            </a:extLst>
          </p:cNvPr>
          <p:cNvSpPr txBox="1"/>
          <p:nvPr userDrawn="1"/>
        </p:nvSpPr>
        <p:spPr>
          <a:xfrm>
            <a:off x="5655446" y="3258825"/>
            <a:ext cx="11413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WHY</a:t>
            </a:r>
            <a:endParaRPr lang="en-US" sz="2800" b="1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0D3C637-118F-8E6F-1D8F-574A094858C5}"/>
              </a:ext>
            </a:extLst>
          </p:cNvPr>
          <p:cNvSpPr txBox="1"/>
          <p:nvPr userDrawn="1"/>
        </p:nvSpPr>
        <p:spPr>
          <a:xfrm>
            <a:off x="861566" y="5739621"/>
            <a:ext cx="60492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1" dirty="0">
                <a:latin typeface="Segoe UI" panose="020B0502040204020203" pitchFamily="34" charset="0"/>
                <a:cs typeface="Segoe UI" panose="020B0502040204020203" pitchFamily="34" charset="0"/>
              </a:rPr>
              <a:t>You don’t need to give a large amount to </a:t>
            </a:r>
            <a:r>
              <a:rPr lang="en-US" sz="1600" b="1" i="1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make a difference.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ACEF6C6-C40C-7B1C-97A7-ED1BC91F9049}"/>
              </a:ext>
            </a:extLst>
          </p:cNvPr>
          <p:cNvSpPr txBox="1"/>
          <p:nvPr userDrawn="1"/>
        </p:nvSpPr>
        <p:spPr>
          <a:xfrm>
            <a:off x="2290478" y="7399877"/>
            <a:ext cx="14425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ASSETS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4B8D006-4274-15A2-013D-36A87A401B79}"/>
              </a:ext>
            </a:extLst>
          </p:cNvPr>
          <p:cNvSpPr txBox="1"/>
          <p:nvPr userDrawn="1"/>
        </p:nvSpPr>
        <p:spPr>
          <a:xfrm>
            <a:off x="2290478" y="7648249"/>
            <a:ext cx="14425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Stock, grain or other assets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2F378F8-D81B-BF9F-39E6-23B3C143E87F}"/>
              </a:ext>
            </a:extLst>
          </p:cNvPr>
          <p:cNvSpPr txBox="1"/>
          <p:nvPr userDrawn="1"/>
        </p:nvSpPr>
        <p:spPr>
          <a:xfrm>
            <a:off x="3764597" y="7411590"/>
            <a:ext cx="14425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ESTATE PLANS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0F80FFB-4664-2DAA-E51D-3B8C87E0D758}"/>
              </a:ext>
            </a:extLst>
          </p:cNvPr>
          <p:cNvSpPr txBox="1"/>
          <p:nvPr userDrawn="1"/>
        </p:nvSpPr>
        <p:spPr>
          <a:xfrm>
            <a:off x="5249784" y="7411590"/>
            <a:ext cx="14425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QCD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6F89F77-4880-96FE-C0CF-4D076C4B4E60}"/>
              </a:ext>
            </a:extLst>
          </p:cNvPr>
          <p:cNvSpPr txBox="1"/>
          <p:nvPr userDrawn="1"/>
        </p:nvSpPr>
        <p:spPr>
          <a:xfrm>
            <a:off x="5105763" y="7659962"/>
            <a:ext cx="17164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Qualified Charitable Distribution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04C6057-CD20-C43A-81E7-8E7387748432}"/>
              </a:ext>
            </a:extLst>
          </p:cNvPr>
          <p:cNvSpPr txBox="1"/>
          <p:nvPr userDrawn="1"/>
        </p:nvSpPr>
        <p:spPr>
          <a:xfrm>
            <a:off x="13447" y="8329708"/>
            <a:ext cx="77724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50" b="0" i="1" u="none" strike="noStrike" dirty="0">
                <a:solidFill>
                  <a:srgbClr val="FFFFFF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We partner with the </a:t>
            </a:r>
            <a:r>
              <a:rPr lang="en-US" sz="1350" b="0" i="1" strike="noStrike" dirty="0">
                <a:solidFill>
                  <a:schemeClr val="accent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Catholic Foundation of Southern Minnesota </a:t>
            </a:r>
            <a:r>
              <a:rPr lang="en-US" sz="1350" b="0" i="1" u="none" strike="noStrike" dirty="0">
                <a:solidFill>
                  <a:srgbClr val="FFFFFF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to accept non-cash gifts.</a:t>
            </a:r>
            <a:endParaRPr lang="en-US" sz="1350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09985CD-56C1-3750-1134-BF7656903F2E}"/>
              </a:ext>
            </a:extLst>
          </p:cNvPr>
          <p:cNvSpPr/>
          <p:nvPr userDrawn="1"/>
        </p:nvSpPr>
        <p:spPr>
          <a:xfrm>
            <a:off x="0" y="8801100"/>
            <a:ext cx="7772400" cy="12572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E8B43C1-E369-6812-D320-7F1A849B8FFD}"/>
              </a:ext>
            </a:extLst>
          </p:cNvPr>
          <p:cNvSpPr txBox="1"/>
          <p:nvPr userDrawn="1"/>
        </p:nvSpPr>
        <p:spPr>
          <a:xfrm>
            <a:off x="342411" y="9588532"/>
            <a:ext cx="75929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Our Mission: </a:t>
            </a:r>
            <a:r>
              <a:rPr lang="en-US" sz="1400" b="1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Strengthen Yours</a:t>
            </a:r>
            <a:r>
              <a:rPr lang="en-US" sz="1100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en-US" sz="1200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 </a:t>
            </a:r>
            <a:r>
              <a:rPr lang="en-US" sz="1200" b="0" i="1" u="none" strike="noStrike" dirty="0">
                <a:solidFill>
                  <a:schemeClr val="accent3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Stewarding Your Gifts for a Vibrant Catholic Future.</a:t>
            </a:r>
            <a:endParaRPr lang="en-US" sz="1600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80F85F23-57DA-4074-7CAC-EAEB3035458D}"/>
              </a:ext>
            </a:extLst>
          </p:cNvPr>
          <p:cNvPicPr/>
          <p:nvPr userDrawn="1"/>
        </p:nvPicPr>
        <p:blipFill>
          <a:blip r:embed="rId7"/>
          <a:stretch>
            <a:fillRect/>
          </a:stretch>
        </p:blipFill>
        <p:spPr>
          <a:xfrm>
            <a:off x="162996" y="8996207"/>
            <a:ext cx="726235" cy="924606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3623055-F927-EC70-9687-5B7F7A4EE5BD}"/>
              </a:ext>
            </a:extLst>
          </p:cNvPr>
          <p:cNvCxnSpPr/>
          <p:nvPr userDrawn="1"/>
        </p:nvCxnSpPr>
        <p:spPr>
          <a:xfrm>
            <a:off x="1039024" y="9486105"/>
            <a:ext cx="6553961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7" name="Picture 46">
            <a:extLst>
              <a:ext uri="{FF2B5EF4-FFF2-40B4-BE49-F238E27FC236}">
                <a16:creationId xmlns:a16="http://schemas.microsoft.com/office/drawing/2014/main" id="{7493CDE5-F235-0573-27A2-7A99A9811A2A}"/>
              </a:ext>
            </a:extLst>
          </p:cNvPr>
          <p:cNvPicPr/>
          <p:nvPr userDrawn="1"/>
        </p:nvPicPr>
        <p:blipFill>
          <a:blip r:embed="rId8"/>
          <a:stretch>
            <a:fillRect/>
          </a:stretch>
        </p:blipFill>
        <p:spPr>
          <a:xfrm>
            <a:off x="2727979" y="3258825"/>
            <a:ext cx="437443" cy="39879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F25AD2A-6172-4720-346F-9C86D6F3CA12}"/>
              </a:ext>
            </a:extLst>
          </p:cNvPr>
          <p:cNvPicPr/>
          <p:nvPr userDrawn="1"/>
        </p:nvPicPr>
        <p:blipFill>
          <a:blip r:embed="rId9"/>
          <a:stretch>
            <a:fillRect/>
          </a:stretch>
        </p:blipFill>
        <p:spPr>
          <a:xfrm>
            <a:off x="5131192" y="3224522"/>
            <a:ext cx="429507" cy="417717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F6F58349-D707-24F1-C989-77BC3A6520F7}"/>
              </a:ext>
            </a:extLst>
          </p:cNvPr>
          <p:cNvSpPr txBox="1"/>
          <p:nvPr userDrawn="1"/>
        </p:nvSpPr>
        <p:spPr>
          <a:xfrm>
            <a:off x="3785916" y="7692978"/>
            <a:ext cx="14425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Will or beneficiary designation</a:t>
            </a:r>
          </a:p>
        </p:txBody>
      </p:sp>
    </p:spTree>
    <p:extLst>
      <p:ext uri="{BB962C8B-B14F-4D97-AF65-F5344CB8AC3E}">
        <p14:creationId xmlns:p14="http://schemas.microsoft.com/office/powerpoint/2010/main" val="8897938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173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031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0E2C1-4C3A-205D-788B-7FA5CDA96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FEA46C-FAC4-1865-6BBF-F7B5C856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C9B5F-06AE-F99B-6C81-F9B03521C6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98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833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  <a:prstGeom prst="rect">
            <a:avLst/>
          </a:prstGeo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600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41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8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19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140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415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093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283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047238-FDE5-15C0-AAE7-2CD9B85790FC}"/>
              </a:ext>
            </a:extLst>
          </p:cNvPr>
          <p:cNvSpPr txBox="1"/>
          <p:nvPr/>
        </p:nvSpPr>
        <p:spPr>
          <a:xfrm>
            <a:off x="368470" y="2102553"/>
            <a:ext cx="71260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 [PARISH NAME], a parish endowment helps steward our gifts to sustain our mission for generations to come.</a:t>
            </a:r>
            <a:endParaRPr lang="en-US" sz="1400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DAA35E-A620-0B08-EC88-E3054027F355}"/>
              </a:ext>
            </a:extLst>
          </p:cNvPr>
          <p:cNvSpPr txBox="1"/>
          <p:nvPr/>
        </p:nvSpPr>
        <p:spPr>
          <a:xfrm>
            <a:off x="158473" y="4265225"/>
            <a:ext cx="248489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A permanent fund where earnings support [PARISH NAME] each year — providing stability and protecting our future.</a:t>
            </a:r>
            <a:endParaRPr lang="en-US" sz="11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983779-A40E-6DC7-4BE0-7C811E774919}"/>
              </a:ext>
            </a:extLst>
          </p:cNvPr>
          <p:cNvSpPr txBox="1"/>
          <p:nvPr/>
        </p:nvSpPr>
        <p:spPr>
          <a:xfrm>
            <a:off x="699496" y="8969374"/>
            <a:ext cx="20830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Learn More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E1EA35-37A0-18FA-9D24-4B2ED452DC47}"/>
              </a:ext>
            </a:extLst>
          </p:cNvPr>
          <p:cNvSpPr txBox="1"/>
          <p:nvPr/>
        </p:nvSpPr>
        <p:spPr>
          <a:xfrm>
            <a:off x="2419018" y="8991101"/>
            <a:ext cx="3949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[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NAME / OFFICE] [PHONE] | [EMAIL]</a:t>
            </a: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6CAF3A-EF8D-62F7-1D21-577C30C87095}"/>
              </a:ext>
            </a:extLst>
          </p:cNvPr>
          <p:cNvSpPr txBox="1"/>
          <p:nvPr/>
        </p:nvSpPr>
        <p:spPr>
          <a:xfrm>
            <a:off x="2568884" y="4235036"/>
            <a:ext cx="24518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Supports: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Ministries and parish 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Church and 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Our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Our mission for the future</a:t>
            </a:r>
          </a:p>
        </p:txBody>
      </p:sp>
    </p:spTree>
    <p:extLst>
      <p:ext uri="{BB962C8B-B14F-4D97-AF65-F5344CB8AC3E}">
        <p14:creationId xmlns:p14="http://schemas.microsoft.com/office/powerpoint/2010/main" val="1016327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atholic Foundation">
      <a:dk1>
        <a:srgbClr val="762C5F"/>
      </a:dk1>
      <a:lt1>
        <a:srgbClr val="581D45"/>
      </a:lt1>
      <a:dk2>
        <a:srgbClr val="A35D93"/>
      </a:dk2>
      <a:lt2>
        <a:srgbClr val="F3F0E8"/>
      </a:lt2>
      <a:accent1>
        <a:srgbClr val="F7E588"/>
      </a:accent1>
      <a:accent2>
        <a:srgbClr val="EEC359"/>
      </a:accent2>
      <a:accent3>
        <a:srgbClr val="93AD3C"/>
      </a:accent3>
      <a:accent4>
        <a:srgbClr val="B7C734"/>
      </a:accent4>
      <a:accent5>
        <a:srgbClr val="D7DC76"/>
      </a:accent5>
      <a:accent6>
        <a:srgbClr val="C5872B"/>
      </a:accent6>
      <a:hlink>
        <a:srgbClr val="762C5F"/>
      </a:hlink>
      <a:folHlink>
        <a:srgbClr val="A35D93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1772</TotalTime>
  <Words>71</Words>
  <Application>Microsoft Office PowerPoint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Segoe UI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Angela Wistrcill</dc:creator>
  <cp:lastModifiedBy>Elizabeth Williams</cp:lastModifiedBy>
  <cp:revision>9</cp:revision>
  <dcterms:created xsi:type="dcterms:W3CDTF">2026-03-27T16:20:48Z</dcterms:created>
  <dcterms:modified xsi:type="dcterms:W3CDTF">2026-07-08T19:40:39Z</dcterms:modified>
</cp:coreProperties>
</file>