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3"/>
  </p:notesMasterIdLst>
  <p:sldIdLst>
    <p:sldId id="262" r:id="rId2"/>
  </p:sldIdLst>
  <p:sldSz cx="134112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F4FF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95"/>
    <p:restoredTop sz="94695"/>
  </p:normalViewPr>
  <p:slideViewPr>
    <p:cSldViewPr snapToGrid="0">
      <p:cViewPr varScale="1">
        <p:scale>
          <a:sx n="53" d="100"/>
          <a:sy n="53" d="100"/>
        </p:scale>
        <p:origin x="95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FB7CD-AD56-6D40-9187-C60E08099F8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A82FC6-8CA8-EA4C-9258-F5831C5F5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44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20B9D3-DC8C-AEC9-92A1-04E501F65A60}"/>
              </a:ext>
            </a:extLst>
          </p:cNvPr>
          <p:cNvPicPr/>
          <p:nvPr userDrawn="1"/>
        </p:nvPicPr>
        <p:blipFill>
          <a:blip r:embed="rId2"/>
          <a:srcRect r="29868" b="4796"/>
          <a:stretch>
            <a:fillRect/>
          </a:stretch>
        </p:blipFill>
        <p:spPr>
          <a:xfrm>
            <a:off x="-78642" y="0"/>
            <a:ext cx="9405522" cy="10058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FC8958-C24B-7283-5CCC-66240AC0E633}"/>
              </a:ext>
            </a:extLst>
          </p:cNvPr>
          <p:cNvPicPr/>
          <p:nvPr userDrawn="1"/>
        </p:nvPicPr>
        <p:blipFill>
          <a:blip r:embed="rId3">
            <a:alphaModFix amt="39000"/>
          </a:blip>
          <a:srcRect l="517" t="-1" b="-1326"/>
          <a:stretch>
            <a:fillRect/>
          </a:stretch>
        </p:blipFill>
        <p:spPr>
          <a:xfrm>
            <a:off x="5476210" y="-1170"/>
            <a:ext cx="5121815" cy="51445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C27918-F5F5-A71E-0326-C2472C90E018}"/>
              </a:ext>
            </a:extLst>
          </p:cNvPr>
          <p:cNvSpPr txBox="1"/>
          <p:nvPr userDrawn="1"/>
        </p:nvSpPr>
        <p:spPr>
          <a:xfrm>
            <a:off x="921473" y="484911"/>
            <a:ext cx="479576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0" b="1" dirty="0">
                <a:solidFill>
                  <a:srgbClr val="FFFFFF"/>
                </a:solidFill>
                <a:latin typeface="Cochocib Script Latin Pro" panose="02000503000000020003" pitchFamily="2" charset="77"/>
              </a:rPr>
              <a:t>Support</a:t>
            </a:r>
            <a:endParaRPr lang="en-US" sz="3600" dirty="0">
              <a:solidFill>
                <a:srgbClr val="FFFFFF"/>
              </a:solidFill>
              <a:latin typeface="Cochocib Script Latin Pro" panose="02000503000000020003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273650-18D9-3477-F542-3EB05EEAEEDE}"/>
              </a:ext>
            </a:extLst>
          </p:cNvPr>
          <p:cNvPicPr/>
          <p:nvPr userDrawn="1"/>
        </p:nvPicPr>
        <p:blipFill>
          <a:blip r:embed="rId4"/>
          <a:stretch>
            <a:fillRect/>
          </a:stretch>
        </p:blipFill>
        <p:spPr>
          <a:xfrm>
            <a:off x="9326880" y="0"/>
            <a:ext cx="4229441" cy="10058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8AFE5EB-080D-1492-7F78-0F7364672784}"/>
              </a:ext>
            </a:extLst>
          </p:cNvPr>
          <p:cNvSpPr txBox="1"/>
          <p:nvPr userDrawn="1"/>
        </p:nvSpPr>
        <p:spPr>
          <a:xfrm>
            <a:off x="752621" y="6782184"/>
            <a:ext cx="83521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Leave a legacy of faith. Every gift matters.</a:t>
            </a:r>
            <a:endParaRPr lang="en-US" sz="2400" b="1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3573CE-F1DD-A90F-95AD-37448CC4E164}"/>
              </a:ext>
            </a:extLst>
          </p:cNvPr>
          <p:cNvSpPr txBox="1"/>
          <p:nvPr userDrawn="1"/>
        </p:nvSpPr>
        <p:spPr>
          <a:xfrm>
            <a:off x="739577" y="7559612"/>
            <a:ext cx="80089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Include “Parish Endowment” in your next gift or visit the parish office to learn more.</a:t>
            </a:r>
            <a:endParaRPr lang="en-US" sz="2000" i="1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5B4906D-7871-1F09-3CFC-3E9C42A88A3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758173" y="9000767"/>
            <a:ext cx="1479860" cy="7639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F5B8A68-96FE-C38C-7CD1-DB43175130BC}"/>
              </a:ext>
            </a:extLst>
          </p:cNvPr>
          <p:cNvSpPr txBox="1"/>
          <p:nvPr userDrawn="1"/>
        </p:nvSpPr>
        <p:spPr>
          <a:xfrm>
            <a:off x="9281810" y="8921057"/>
            <a:ext cx="23818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i="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Parish Endowment program in partnership with</a:t>
            </a:r>
            <a:endParaRPr lang="en-US" sz="1400" i="1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Picture 14" descr="Holding an Elderly Hand with Care">
            <a:extLst>
              <a:ext uri="{FF2B5EF4-FFF2-40B4-BE49-F238E27FC236}">
                <a16:creationId xmlns:a16="http://schemas.microsoft.com/office/drawing/2014/main" id="{46581591-9313-8709-6F8C-B18E4BFA7D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 l="22598" r="20185"/>
          <a:stretch>
            <a:fillRect/>
          </a:stretch>
        </p:blipFill>
        <p:spPr>
          <a:xfrm>
            <a:off x="9426388" y="32949"/>
            <a:ext cx="4274510" cy="498196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A29B6A2-8D16-7381-311E-3527D3D30EC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l="34252" t="32373" r="36677" b="23774"/>
          <a:stretch>
            <a:fillRect/>
          </a:stretch>
        </p:blipFill>
        <p:spPr>
          <a:xfrm>
            <a:off x="9426388" y="5218307"/>
            <a:ext cx="4129934" cy="467236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9043597-1D4E-241C-EC22-D3D060109693}"/>
              </a:ext>
            </a:extLst>
          </p:cNvPr>
          <p:cNvSpPr>
            <a:spLocks/>
          </p:cNvSpPr>
          <p:nvPr userDrawn="1"/>
        </p:nvSpPr>
        <p:spPr>
          <a:xfrm>
            <a:off x="9391622" y="0"/>
            <a:ext cx="4289069" cy="10088277"/>
          </a:xfrm>
          <a:prstGeom prst="rect">
            <a:avLst/>
          </a:prstGeom>
          <a:solidFill>
            <a:schemeClr val="tx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B45D1B-1318-E5EB-946E-E37B55E55564}"/>
              </a:ext>
            </a:extLst>
          </p:cNvPr>
          <p:cNvSpPr txBox="1"/>
          <p:nvPr userDrawn="1"/>
        </p:nvSpPr>
        <p:spPr>
          <a:xfrm>
            <a:off x="752621" y="2523931"/>
            <a:ext cx="81833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6000"/>
              </a:lnSpc>
            </a:pPr>
            <a:r>
              <a:rPr lang="en-US" sz="6000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Gratitude, </a:t>
            </a:r>
          </a:p>
          <a:p>
            <a:pPr>
              <a:lnSpc>
                <a:spcPts val="6000"/>
              </a:lnSpc>
            </a:pPr>
            <a:r>
              <a:rPr lang="en-US" sz="6000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 Shape Our Future.</a:t>
            </a:r>
            <a:r>
              <a:rPr lang="en-US" sz="6600" b="1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6600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C2C9D2-8847-82D9-ADD8-513DFF269CA4}"/>
              </a:ext>
            </a:extLst>
          </p:cNvPr>
          <p:cNvSpPr txBox="1"/>
          <p:nvPr userDrawn="1"/>
        </p:nvSpPr>
        <p:spPr>
          <a:xfrm>
            <a:off x="3183994" y="1415935"/>
            <a:ext cx="692990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b="1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Our Parish. </a:t>
            </a:r>
          </a:p>
        </p:txBody>
      </p:sp>
    </p:spTree>
    <p:extLst>
      <p:ext uri="{BB962C8B-B14F-4D97-AF65-F5344CB8AC3E}">
        <p14:creationId xmlns:p14="http://schemas.microsoft.com/office/powerpoint/2010/main" val="12753829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023" y="535520"/>
            <a:ext cx="11567160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286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7391" y="535519"/>
            <a:ext cx="2891790" cy="852402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2021" y="535519"/>
            <a:ext cx="8507730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330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0E2C1-4C3A-205D-788B-7FA5CDA96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121" y="534990"/>
            <a:ext cx="11564969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FEA46C-FAC4-1865-6BBF-F7B5C856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C9B5F-06AE-F99B-6C81-F9B03521C6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0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6400" y="5282990"/>
            <a:ext cx="100584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248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0E2C1-4C3A-205D-788B-7FA5CDA96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117" y="534989"/>
            <a:ext cx="11564969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FEA46C-FAC4-1865-6BBF-F7B5C856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C9B5F-06AE-F99B-6C81-F9B03521C6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98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023" y="535520"/>
            <a:ext cx="11567160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666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5040" y="2507618"/>
            <a:ext cx="11567160" cy="4184014"/>
          </a:xfrm>
          <a:prstGeom prst="rect">
            <a:avLst/>
          </a:prstGeo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5040" y="6731215"/>
            <a:ext cx="11567160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592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184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775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367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2959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55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142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734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381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023" y="535520"/>
            <a:ext cx="11567160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2021" y="2677584"/>
            <a:ext cx="569976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9421" y="2677584"/>
            <a:ext cx="569976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843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771" y="535520"/>
            <a:ext cx="11567160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773" y="2465706"/>
            <a:ext cx="5673565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592" indent="0">
              <a:buNone/>
              <a:defRPr sz="1700" b="1"/>
            </a:lvl2pPr>
            <a:lvl3pPr marL="777184" indent="0">
              <a:buNone/>
              <a:defRPr sz="1530" b="1"/>
            </a:lvl3pPr>
            <a:lvl4pPr marL="1165775" indent="0">
              <a:buNone/>
              <a:defRPr sz="1360" b="1"/>
            </a:lvl4pPr>
            <a:lvl5pPr marL="1554367" indent="0">
              <a:buNone/>
              <a:defRPr sz="1360" b="1"/>
            </a:lvl5pPr>
            <a:lvl6pPr marL="1942959" indent="0">
              <a:buNone/>
              <a:defRPr sz="1360" b="1"/>
            </a:lvl6pPr>
            <a:lvl7pPr marL="2331550" indent="0">
              <a:buNone/>
              <a:defRPr sz="1360" b="1"/>
            </a:lvl7pPr>
            <a:lvl8pPr marL="2720142" indent="0">
              <a:buNone/>
              <a:defRPr sz="1360" b="1"/>
            </a:lvl8pPr>
            <a:lvl9pPr marL="3108734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3773" y="3674110"/>
            <a:ext cx="5673565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9421" y="2465706"/>
            <a:ext cx="5701506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592" indent="0">
              <a:buNone/>
              <a:defRPr sz="1700" b="1"/>
            </a:lvl2pPr>
            <a:lvl3pPr marL="777184" indent="0">
              <a:buNone/>
              <a:defRPr sz="1530" b="1"/>
            </a:lvl3pPr>
            <a:lvl4pPr marL="1165775" indent="0">
              <a:buNone/>
              <a:defRPr sz="1360" b="1"/>
            </a:lvl4pPr>
            <a:lvl5pPr marL="1554367" indent="0">
              <a:buNone/>
              <a:defRPr sz="1360" b="1"/>
            </a:lvl5pPr>
            <a:lvl6pPr marL="1942959" indent="0">
              <a:buNone/>
              <a:defRPr sz="1360" b="1"/>
            </a:lvl6pPr>
            <a:lvl7pPr marL="2331550" indent="0">
              <a:buNone/>
              <a:defRPr sz="1360" b="1"/>
            </a:lvl7pPr>
            <a:lvl8pPr marL="2720142" indent="0">
              <a:buNone/>
              <a:defRPr sz="1360" b="1"/>
            </a:lvl8pPr>
            <a:lvl9pPr marL="3108734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89421" y="3674110"/>
            <a:ext cx="5701506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818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023" y="535520"/>
            <a:ext cx="11567160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494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4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771" y="670560"/>
            <a:ext cx="4325461" cy="2346960"/>
          </a:xfrm>
          <a:prstGeom prst="rect">
            <a:avLst/>
          </a:prstGeo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1506" y="1448228"/>
            <a:ext cx="6789421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3771" y="3017521"/>
            <a:ext cx="432546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592" indent="0">
              <a:buNone/>
              <a:defRPr sz="1190"/>
            </a:lvl2pPr>
            <a:lvl3pPr marL="777184" indent="0">
              <a:buNone/>
              <a:defRPr sz="1020"/>
            </a:lvl3pPr>
            <a:lvl4pPr marL="1165775" indent="0">
              <a:buNone/>
              <a:defRPr sz="850"/>
            </a:lvl4pPr>
            <a:lvl5pPr marL="1554367" indent="0">
              <a:buNone/>
              <a:defRPr sz="850"/>
            </a:lvl5pPr>
            <a:lvl6pPr marL="1942959" indent="0">
              <a:buNone/>
              <a:defRPr sz="850"/>
            </a:lvl6pPr>
            <a:lvl7pPr marL="2331550" indent="0">
              <a:buNone/>
              <a:defRPr sz="850"/>
            </a:lvl7pPr>
            <a:lvl8pPr marL="2720142" indent="0">
              <a:buNone/>
              <a:defRPr sz="850"/>
            </a:lvl8pPr>
            <a:lvl9pPr marL="3108734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657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771" y="670560"/>
            <a:ext cx="4325461" cy="2346960"/>
          </a:xfrm>
          <a:prstGeom prst="rect">
            <a:avLst/>
          </a:prstGeo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01506" y="1448228"/>
            <a:ext cx="6789421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592" indent="0">
              <a:buNone/>
              <a:defRPr sz="2380"/>
            </a:lvl2pPr>
            <a:lvl3pPr marL="777184" indent="0">
              <a:buNone/>
              <a:defRPr sz="2040"/>
            </a:lvl3pPr>
            <a:lvl4pPr marL="1165775" indent="0">
              <a:buNone/>
              <a:defRPr sz="1700"/>
            </a:lvl4pPr>
            <a:lvl5pPr marL="1554367" indent="0">
              <a:buNone/>
              <a:defRPr sz="1700"/>
            </a:lvl5pPr>
            <a:lvl6pPr marL="1942959" indent="0">
              <a:buNone/>
              <a:defRPr sz="1700"/>
            </a:lvl6pPr>
            <a:lvl7pPr marL="2331550" indent="0">
              <a:buNone/>
              <a:defRPr sz="1700"/>
            </a:lvl7pPr>
            <a:lvl8pPr marL="2720142" indent="0">
              <a:buNone/>
              <a:defRPr sz="1700"/>
            </a:lvl8pPr>
            <a:lvl9pPr marL="3108734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3771" y="3017521"/>
            <a:ext cx="432546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592" indent="0">
              <a:buNone/>
              <a:defRPr sz="1190"/>
            </a:lvl2pPr>
            <a:lvl3pPr marL="777184" indent="0">
              <a:buNone/>
              <a:defRPr sz="1020"/>
            </a:lvl3pPr>
            <a:lvl4pPr marL="1165775" indent="0">
              <a:buNone/>
              <a:defRPr sz="850"/>
            </a:lvl4pPr>
            <a:lvl5pPr marL="1554367" indent="0">
              <a:buNone/>
              <a:defRPr sz="850"/>
            </a:lvl5pPr>
            <a:lvl6pPr marL="1942959" indent="0">
              <a:buNone/>
              <a:defRPr sz="850"/>
            </a:lvl6pPr>
            <a:lvl7pPr marL="2331550" indent="0">
              <a:buNone/>
              <a:defRPr sz="850"/>
            </a:lvl7pPr>
            <a:lvl8pPr marL="2720142" indent="0">
              <a:buNone/>
              <a:defRPr sz="850"/>
            </a:lvl8pPr>
            <a:lvl9pPr marL="3108734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42463" y="9322654"/>
            <a:ext cx="4526280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52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2023" y="2677584"/>
            <a:ext cx="11567160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2021" y="9322654"/>
            <a:ext cx="301752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6BC221-A299-8B44-BDB7-131300B77F6D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1661" y="9322654"/>
            <a:ext cx="301752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0051F7-99C6-E44D-BEBA-1F276BAE7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205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85" r:id="rId13"/>
    <p:sldLayoutId id="2147483672" r:id="rId14"/>
  </p:sldLayoutIdLst>
  <p:txStyles>
    <p:titleStyle>
      <a:lvl1pPr algn="l" defTabSz="777184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296" indent="-194296" algn="l" defTabSz="777184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888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480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071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663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255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5846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438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029" indent="-194296" algn="l" defTabSz="77718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592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184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775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367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2959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550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142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734" algn="l" defTabSz="777184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D5BDAE-8F5E-3C39-14F3-00C41C7C637A}"/>
              </a:ext>
            </a:extLst>
          </p:cNvPr>
          <p:cNvSpPr txBox="1"/>
          <p:nvPr/>
        </p:nvSpPr>
        <p:spPr>
          <a:xfrm>
            <a:off x="825193" y="4382869"/>
            <a:ext cx="80089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Donate today to [PARISH NAME] Parish Endowment</a:t>
            </a:r>
            <a:endParaRPr lang="en-US" sz="2800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481710"/>
      </p:ext>
    </p:extLst>
  </p:cSld>
  <p:clrMapOvr>
    <a:masterClrMapping/>
  </p:clrMapOvr>
</p:sld>
</file>

<file path=ppt/theme/theme1.xml><?xml version="1.0" encoding="utf-8"?>
<a:theme xmlns:a="http://schemas.openxmlformats.org/drawingml/2006/main" name="CF_PPTTheme1">
  <a:themeElements>
    <a:clrScheme name="Catholic Foundation">
      <a:dk1>
        <a:srgbClr val="762C5F"/>
      </a:dk1>
      <a:lt1>
        <a:srgbClr val="581D45"/>
      </a:lt1>
      <a:dk2>
        <a:srgbClr val="A35D93"/>
      </a:dk2>
      <a:lt2>
        <a:srgbClr val="F3F0E8"/>
      </a:lt2>
      <a:accent1>
        <a:srgbClr val="F7E588"/>
      </a:accent1>
      <a:accent2>
        <a:srgbClr val="EEC359"/>
      </a:accent2>
      <a:accent3>
        <a:srgbClr val="93AD3C"/>
      </a:accent3>
      <a:accent4>
        <a:srgbClr val="B7C734"/>
      </a:accent4>
      <a:accent5>
        <a:srgbClr val="D7DC76"/>
      </a:accent5>
      <a:accent6>
        <a:srgbClr val="C5872B"/>
      </a:accent6>
      <a:hlink>
        <a:srgbClr val="762C5F"/>
      </a:hlink>
      <a:folHlink>
        <a:srgbClr val="A35D93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F_PPTTheme1" id="{003A5CDD-D1B4-8E4D-9B68-140DC4491DDE}" vid="{4EE812DD-AB3C-574F-AFEE-A9F6159BE3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CF_PPTTheme1</Template>
  <TotalTime>1825</TotalTime>
  <Words>9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Cochocib Script Latin Pro</vt:lpstr>
      <vt:lpstr>Segoe UI</vt:lpstr>
      <vt:lpstr>CF_PPTTheme1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Angela Wistrcill</dc:creator>
  <cp:lastModifiedBy>Elizabeth Williams</cp:lastModifiedBy>
  <cp:revision>12</cp:revision>
  <dcterms:created xsi:type="dcterms:W3CDTF">2026-03-27T16:20:48Z</dcterms:created>
  <dcterms:modified xsi:type="dcterms:W3CDTF">2026-07-08T19:35:37Z</dcterms:modified>
</cp:coreProperties>
</file>