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8" r:id="rId2"/>
  </p:sldIdLst>
  <p:sldSz cx="7772400" cy="10058400"/>
  <p:notesSz cx="6858000" cy="9144000"/>
  <p:embeddedFontLst>
    <p:embeddedFont>
      <p:font typeface="Play" panose="020B0604020202020204" charset="0"/>
      <p:regular r:id="rId4"/>
      <p:bold r:id="rId5"/>
    </p:embeddedFont>
    <p:embeddedFont>
      <p:font typeface="Quattrocento Sans" panose="020F0502020204030204" pitchFamily="34" charset="0"/>
      <p:regular r:id="rId6"/>
      <p:bold r:id="rId7"/>
      <p:italic r:id="rId8"/>
      <p:boldItalic r:id="rId9"/>
    </p:embeddedFont>
    <p:embeddedFont>
      <p:font typeface="Segoe UI" panose="020B0502040204020203" pitchFamily="3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" roundtripDataSignature="AMtx7mickZlJB9XQSjJeL2cvbp8X95t4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0E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53" d="100"/>
          <a:sy n="53" d="100"/>
        </p:scale>
        <p:origin x="2539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presProps" Target="pres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236788" y="1143000"/>
            <a:ext cx="23844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87;p1">
            <a:extLst>
              <a:ext uri="{FF2B5EF4-FFF2-40B4-BE49-F238E27FC236}">
                <a16:creationId xmlns:a16="http://schemas.microsoft.com/office/drawing/2014/main" id="{FC5E519A-BBB6-2DBD-28BF-9C87D59977E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3664331" y="7016028"/>
            <a:ext cx="4108065" cy="3386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88;p1">
            <a:extLst>
              <a:ext uri="{FF2B5EF4-FFF2-40B4-BE49-F238E27FC236}">
                <a16:creationId xmlns:a16="http://schemas.microsoft.com/office/drawing/2014/main" id="{A6029C57-E2E1-CB92-79B9-A2DD67607414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-1" y="7016028"/>
            <a:ext cx="3678355" cy="30423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89;p1">
            <a:extLst>
              <a:ext uri="{FF2B5EF4-FFF2-40B4-BE49-F238E27FC236}">
                <a16:creationId xmlns:a16="http://schemas.microsoft.com/office/drawing/2014/main" id="{E713C8F9-A3CE-65AE-0248-ED1F32F6A82E}"/>
              </a:ext>
            </a:extLst>
          </p:cNvPr>
          <p:cNvSpPr/>
          <p:nvPr userDrawn="1"/>
        </p:nvSpPr>
        <p:spPr>
          <a:xfrm>
            <a:off x="0" y="4501400"/>
            <a:ext cx="7772400" cy="254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Google Shape;90;p1">
            <a:extLst>
              <a:ext uri="{FF2B5EF4-FFF2-40B4-BE49-F238E27FC236}">
                <a16:creationId xmlns:a16="http://schemas.microsoft.com/office/drawing/2014/main" id="{BC2604FF-2169-5290-B376-15ED20B8467B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7772400" cy="13741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91;p1">
            <a:extLst>
              <a:ext uri="{FF2B5EF4-FFF2-40B4-BE49-F238E27FC236}">
                <a16:creationId xmlns:a16="http://schemas.microsoft.com/office/drawing/2014/main" id="{19BF14D4-6919-6598-6AE9-CDD4A853EBCD}"/>
              </a:ext>
            </a:extLst>
          </p:cNvPr>
          <p:cNvSpPr txBox="1"/>
          <p:nvPr userDrawn="1"/>
        </p:nvSpPr>
        <p:spPr>
          <a:xfrm>
            <a:off x="316396" y="317722"/>
            <a:ext cx="388620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F3F0E8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Strengthen Our Parish Mission: </a:t>
            </a:r>
            <a:endParaRPr sz="2000" b="0" i="0" u="none" strike="noStrike" cap="none" dirty="0">
              <a:solidFill>
                <a:srgbClr val="F3F0E8"/>
              </a:solidFill>
              <a:latin typeface="Segoe UI" panose="020B0502040204020203" pitchFamily="34" charset="0"/>
              <a:ea typeface="Arial"/>
              <a:cs typeface="Segoe UI" panose="020B0502040204020203" pitchFamily="34" charset="0"/>
              <a:sym typeface="Arial"/>
            </a:endParaRPr>
          </a:p>
        </p:txBody>
      </p:sp>
      <p:grpSp>
        <p:nvGrpSpPr>
          <p:cNvPr id="7" name="Google Shape;93;p1">
            <a:extLst>
              <a:ext uri="{FF2B5EF4-FFF2-40B4-BE49-F238E27FC236}">
                <a16:creationId xmlns:a16="http://schemas.microsoft.com/office/drawing/2014/main" id="{D3799A79-FAC0-56AA-77A7-12D13CE8ABBD}"/>
              </a:ext>
            </a:extLst>
          </p:cNvPr>
          <p:cNvGrpSpPr/>
          <p:nvPr userDrawn="1"/>
        </p:nvGrpSpPr>
        <p:grpSpPr>
          <a:xfrm>
            <a:off x="-5104" y="2371779"/>
            <a:ext cx="3678297" cy="617331"/>
            <a:chOff x="0" y="2862470"/>
            <a:chExt cx="4890052" cy="675860"/>
          </a:xfrm>
        </p:grpSpPr>
        <p:sp>
          <p:nvSpPr>
            <p:cNvPr id="8" name="Google Shape;94;p1">
              <a:extLst>
                <a:ext uri="{FF2B5EF4-FFF2-40B4-BE49-F238E27FC236}">
                  <a16:creationId xmlns:a16="http://schemas.microsoft.com/office/drawing/2014/main" id="{34D21892-9413-C4B3-0062-63B194BA82CA}"/>
                </a:ext>
              </a:extLst>
            </p:cNvPr>
            <p:cNvSpPr/>
            <p:nvPr/>
          </p:nvSpPr>
          <p:spPr>
            <a:xfrm>
              <a:off x="0" y="2862470"/>
              <a:ext cx="4313583" cy="67586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95;p1">
              <a:extLst>
                <a:ext uri="{FF2B5EF4-FFF2-40B4-BE49-F238E27FC236}">
                  <a16:creationId xmlns:a16="http://schemas.microsoft.com/office/drawing/2014/main" id="{4BA4596F-8FB4-96D3-13D1-6E5D24A65041}"/>
                </a:ext>
              </a:extLst>
            </p:cNvPr>
            <p:cNvSpPr/>
            <p:nvPr/>
          </p:nvSpPr>
          <p:spPr>
            <a:xfrm>
              <a:off x="4174435" y="2862470"/>
              <a:ext cx="715617" cy="675860"/>
            </a:xfrm>
            <a:prstGeom prst="flowChartDelay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" name="Google Shape;96;p1">
            <a:extLst>
              <a:ext uri="{FF2B5EF4-FFF2-40B4-BE49-F238E27FC236}">
                <a16:creationId xmlns:a16="http://schemas.microsoft.com/office/drawing/2014/main" id="{4784071C-ED25-4DAF-8A4B-AA9867C06BF4}"/>
              </a:ext>
            </a:extLst>
          </p:cNvPr>
          <p:cNvSpPr txBox="1"/>
          <p:nvPr userDrawn="1"/>
        </p:nvSpPr>
        <p:spPr>
          <a:xfrm>
            <a:off x="114759" y="2465218"/>
            <a:ext cx="3678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accent6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WHAT</a:t>
            </a:r>
            <a:r>
              <a:rPr lang="en-US" sz="1800" b="1" i="0" u="none" strike="noStrike" cap="none">
                <a:solidFill>
                  <a:schemeClr val="dk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 is a Parish Endowment?</a:t>
            </a:r>
            <a:endParaRPr sz="1800" b="1" i="0" u="none" strike="noStrike" cap="none">
              <a:solidFill>
                <a:schemeClr val="lt1"/>
              </a:solidFill>
              <a:latin typeface="Segoe UI" panose="020B0502040204020203" pitchFamily="34" charset="0"/>
              <a:ea typeface="Arial"/>
              <a:cs typeface="Segoe UI" panose="020B0502040204020203" pitchFamily="34" charset="0"/>
              <a:sym typeface="Arial"/>
            </a:endParaRPr>
          </a:p>
        </p:txBody>
      </p:sp>
      <p:grpSp>
        <p:nvGrpSpPr>
          <p:cNvPr id="11" name="Google Shape;98;p1">
            <a:extLst>
              <a:ext uri="{FF2B5EF4-FFF2-40B4-BE49-F238E27FC236}">
                <a16:creationId xmlns:a16="http://schemas.microsoft.com/office/drawing/2014/main" id="{70A58E77-59E9-C205-0B33-002F16570E64}"/>
              </a:ext>
            </a:extLst>
          </p:cNvPr>
          <p:cNvGrpSpPr/>
          <p:nvPr userDrawn="1"/>
        </p:nvGrpSpPr>
        <p:grpSpPr>
          <a:xfrm rot="10800000">
            <a:off x="4127355" y="2370558"/>
            <a:ext cx="3645045" cy="617331"/>
            <a:chOff x="0" y="2862470"/>
            <a:chExt cx="4890052" cy="675860"/>
          </a:xfrm>
        </p:grpSpPr>
        <p:sp>
          <p:nvSpPr>
            <p:cNvPr id="12" name="Google Shape;99;p1">
              <a:extLst>
                <a:ext uri="{FF2B5EF4-FFF2-40B4-BE49-F238E27FC236}">
                  <a16:creationId xmlns:a16="http://schemas.microsoft.com/office/drawing/2014/main" id="{DF4E0D67-0F3C-37B2-4DD9-4499A35AD142}"/>
                </a:ext>
              </a:extLst>
            </p:cNvPr>
            <p:cNvSpPr/>
            <p:nvPr/>
          </p:nvSpPr>
          <p:spPr>
            <a:xfrm>
              <a:off x="0" y="2862470"/>
              <a:ext cx="4313583" cy="67586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00;p1">
              <a:extLst>
                <a:ext uri="{FF2B5EF4-FFF2-40B4-BE49-F238E27FC236}">
                  <a16:creationId xmlns:a16="http://schemas.microsoft.com/office/drawing/2014/main" id="{A5C3FE74-A001-C07C-5C04-E340C177B82C}"/>
                </a:ext>
              </a:extLst>
            </p:cNvPr>
            <p:cNvSpPr/>
            <p:nvPr/>
          </p:nvSpPr>
          <p:spPr>
            <a:xfrm>
              <a:off x="4174435" y="2862470"/>
              <a:ext cx="715617" cy="675860"/>
            </a:xfrm>
            <a:prstGeom prst="flowChartDelay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" name="Google Shape;102;p1">
            <a:extLst>
              <a:ext uri="{FF2B5EF4-FFF2-40B4-BE49-F238E27FC236}">
                <a16:creationId xmlns:a16="http://schemas.microsoft.com/office/drawing/2014/main" id="{D430E66D-C478-4A96-B816-8BFAFB2BBF62}"/>
              </a:ext>
            </a:extLst>
          </p:cNvPr>
          <p:cNvSpPr txBox="1"/>
          <p:nvPr userDrawn="1"/>
        </p:nvSpPr>
        <p:spPr>
          <a:xfrm>
            <a:off x="4628685" y="2370560"/>
            <a:ext cx="3143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accent6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HOW</a:t>
            </a:r>
            <a:r>
              <a:rPr lang="en-US" sz="1800" b="1" i="0" u="none" strike="noStrike" cap="none">
                <a:solidFill>
                  <a:schemeClr val="dk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 Will it Help Our Parish Community?</a:t>
            </a:r>
            <a:endParaRPr sz="1600" b="0" i="0" u="none" strike="noStrike" cap="none">
              <a:solidFill>
                <a:schemeClr val="lt1"/>
              </a:solidFill>
              <a:latin typeface="Segoe UI" panose="020B0502040204020203" pitchFamily="34" charset="0"/>
              <a:ea typeface="Arial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17" name="Google Shape;104;p1">
            <a:extLst>
              <a:ext uri="{FF2B5EF4-FFF2-40B4-BE49-F238E27FC236}">
                <a16:creationId xmlns:a16="http://schemas.microsoft.com/office/drawing/2014/main" id="{19B58E33-6557-E35A-CCE9-1F4627414204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-13092" y="4958873"/>
            <a:ext cx="2266289" cy="162467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05;p1">
            <a:extLst>
              <a:ext uri="{FF2B5EF4-FFF2-40B4-BE49-F238E27FC236}">
                <a16:creationId xmlns:a16="http://schemas.microsoft.com/office/drawing/2014/main" id="{0F19D8B4-A12F-F4A3-BFCE-4FBCE2F612CC}"/>
              </a:ext>
            </a:extLst>
          </p:cNvPr>
          <p:cNvSpPr txBox="1"/>
          <p:nvPr userDrawn="1"/>
        </p:nvSpPr>
        <p:spPr>
          <a:xfrm>
            <a:off x="465784" y="5352902"/>
            <a:ext cx="1834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accent6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WHY</a:t>
            </a:r>
            <a:r>
              <a:rPr lang="en-US" sz="1800" b="1" i="0" u="none" strike="noStrike" cap="none">
                <a:solidFill>
                  <a:schemeClr val="dk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 Your Participation Matters</a:t>
            </a:r>
            <a:endParaRPr sz="1800" b="0" i="0" u="none" strike="noStrike" cap="none">
              <a:solidFill>
                <a:schemeClr val="dk1"/>
              </a:solidFill>
              <a:latin typeface="Segoe UI" panose="020B0502040204020203" pitchFamily="34" charset="0"/>
              <a:ea typeface="Arial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19" name="Google Shape;107;p1">
            <a:extLst>
              <a:ext uri="{FF2B5EF4-FFF2-40B4-BE49-F238E27FC236}">
                <a16:creationId xmlns:a16="http://schemas.microsoft.com/office/drawing/2014/main" id="{B7189348-C1DB-CC96-8754-EA282C7F9544}"/>
              </a:ext>
            </a:extLst>
          </p:cNvPr>
          <p:cNvPicPr preferRelativeResize="0"/>
          <p:nvPr userDrawn="1"/>
        </p:nvPicPr>
        <p:blipFill rotWithShape="1">
          <a:blip r:embed="rId6">
            <a:alphaModFix/>
          </a:blip>
          <a:srcRect/>
          <a:stretch/>
        </p:blipFill>
        <p:spPr>
          <a:xfrm>
            <a:off x="-1" y="6939453"/>
            <a:ext cx="7772400" cy="2962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oogle Shape;108;p1">
            <a:extLst>
              <a:ext uri="{FF2B5EF4-FFF2-40B4-BE49-F238E27FC236}">
                <a16:creationId xmlns:a16="http://schemas.microsoft.com/office/drawing/2014/main" id="{18CB80EE-92F4-7AD2-5029-6AFCF82BFB3B}"/>
              </a:ext>
            </a:extLst>
          </p:cNvPr>
          <p:cNvGrpSpPr/>
          <p:nvPr userDrawn="1"/>
        </p:nvGrpSpPr>
        <p:grpSpPr>
          <a:xfrm>
            <a:off x="312077" y="7312232"/>
            <a:ext cx="622300" cy="596900"/>
            <a:chOff x="949922" y="7308655"/>
            <a:chExt cx="622300" cy="596900"/>
          </a:xfrm>
        </p:grpSpPr>
        <p:sp>
          <p:nvSpPr>
            <p:cNvPr id="21" name="Google Shape;109;p1">
              <a:extLst>
                <a:ext uri="{FF2B5EF4-FFF2-40B4-BE49-F238E27FC236}">
                  <a16:creationId xmlns:a16="http://schemas.microsoft.com/office/drawing/2014/main" id="{FB21431F-1F12-C294-B327-61527F73ED93}"/>
                </a:ext>
              </a:extLst>
            </p:cNvPr>
            <p:cNvSpPr/>
            <p:nvPr/>
          </p:nvSpPr>
          <p:spPr>
            <a:xfrm>
              <a:off x="949922" y="7308655"/>
              <a:ext cx="622300" cy="596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2" name="Google Shape;110;p1">
              <a:extLst>
                <a:ext uri="{FF2B5EF4-FFF2-40B4-BE49-F238E27FC236}">
                  <a16:creationId xmlns:a16="http://schemas.microsoft.com/office/drawing/2014/main" id="{C73D8874-4164-8FB7-92B2-820EEBCC0385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030547" y="7398546"/>
              <a:ext cx="452775" cy="40471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" name="Google Shape;111;p1">
            <a:extLst>
              <a:ext uri="{FF2B5EF4-FFF2-40B4-BE49-F238E27FC236}">
                <a16:creationId xmlns:a16="http://schemas.microsoft.com/office/drawing/2014/main" id="{D8053720-A97F-C00B-66D1-FC78B1E3A5C1}"/>
              </a:ext>
            </a:extLst>
          </p:cNvPr>
          <p:cNvSpPr txBox="1"/>
          <p:nvPr userDrawn="1"/>
        </p:nvSpPr>
        <p:spPr>
          <a:xfrm>
            <a:off x="124869" y="8016096"/>
            <a:ext cx="3479988" cy="1835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</a:pPr>
            <a:r>
              <a:rPr lang="en-US" sz="1300" b="0" i="0" u="none" strike="noStrike" cap="none" dirty="0">
                <a:solidFill>
                  <a:srgbClr val="FFFFFF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Giving by check or cash through the collection or parish office</a:t>
            </a:r>
            <a:endParaRPr sz="1400" b="0" i="0" u="none" strike="noStrike" cap="none" dirty="0">
              <a:solidFill>
                <a:srgbClr val="000000"/>
              </a:solidFill>
              <a:latin typeface="Segoe UI" panose="020B0502040204020203" pitchFamily="34" charset="0"/>
              <a:ea typeface="Arial"/>
              <a:cs typeface="Segoe UI" panose="020B0502040204020203" pitchFamily="34" charset="0"/>
              <a:sym typeface="Arial"/>
            </a:endParaRPr>
          </a:p>
          <a:p>
            <a:pPr marL="171450" marR="0" lvl="0" indent="-17145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</a:pPr>
            <a:r>
              <a:rPr lang="en-US" sz="1300" b="0" i="0" u="none" strike="noStrike" cap="none" dirty="0">
                <a:solidFill>
                  <a:srgbClr val="FFFFFF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Including “Parish Endowment” in your check memo</a:t>
            </a:r>
            <a:endParaRPr sz="1400" b="0" i="0" u="none" strike="noStrike" cap="none" dirty="0">
              <a:solidFill>
                <a:srgbClr val="000000"/>
              </a:solidFill>
              <a:latin typeface="Segoe UI" panose="020B0502040204020203" pitchFamily="34" charset="0"/>
              <a:ea typeface="Arial"/>
              <a:cs typeface="Segoe UI" panose="020B0502040204020203" pitchFamily="34" charset="0"/>
              <a:sym typeface="Arial"/>
            </a:endParaRPr>
          </a:p>
          <a:p>
            <a:pPr marL="171450" marR="0" lvl="0" indent="-17145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</a:pPr>
            <a:r>
              <a:rPr lang="en-US" sz="1300" b="0" i="0" u="none" strike="noStrike" cap="none" dirty="0">
                <a:solidFill>
                  <a:srgbClr val="FFFFFF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Making a gift of stock or other assets</a:t>
            </a:r>
            <a:endParaRPr sz="1400" b="0" i="0" u="none" strike="noStrike" cap="none" dirty="0">
              <a:solidFill>
                <a:srgbClr val="000000"/>
              </a:solidFill>
              <a:latin typeface="Segoe UI" panose="020B0502040204020203" pitchFamily="34" charset="0"/>
              <a:ea typeface="Arial"/>
              <a:cs typeface="Segoe UI" panose="020B0502040204020203" pitchFamily="34" charset="0"/>
              <a:sym typeface="Arial"/>
            </a:endParaRPr>
          </a:p>
          <a:p>
            <a:pPr marL="171450" marR="0" lvl="0" indent="-17145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</a:pPr>
            <a:r>
              <a:rPr lang="en-US" sz="1300" b="0" i="0" u="none" strike="noStrike" cap="none" dirty="0">
                <a:solidFill>
                  <a:srgbClr val="FFFFFF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Including the parish in your estate plans</a:t>
            </a:r>
            <a:endParaRPr sz="1400" b="0" i="0" u="none" strike="noStrike" cap="none" dirty="0">
              <a:solidFill>
                <a:srgbClr val="000000"/>
              </a:solidFill>
              <a:latin typeface="Segoe UI" panose="020B0502040204020203" pitchFamily="34" charset="0"/>
              <a:ea typeface="Arial"/>
              <a:cs typeface="Segoe UI" panose="020B0502040204020203" pitchFamily="34" charset="0"/>
              <a:sym typeface="Arial"/>
            </a:endParaRPr>
          </a:p>
          <a:p>
            <a:pPr marL="171450" marR="0" lvl="0" indent="-17145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</a:pPr>
            <a:r>
              <a:rPr lang="en-US" sz="1300" b="0" i="0" u="none" strike="noStrike" cap="none" dirty="0">
                <a:solidFill>
                  <a:srgbClr val="FFFFFF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Making a Qualified Charitable Distribution (QCD)</a:t>
            </a:r>
            <a:endParaRPr sz="1400" b="0" i="0" u="none" strike="noStrike" cap="none" dirty="0">
              <a:solidFill>
                <a:srgbClr val="000000"/>
              </a:solidFill>
              <a:latin typeface="Segoe UI" panose="020B0502040204020203" pitchFamily="34" charset="0"/>
              <a:ea typeface="Arial"/>
              <a:cs typeface="Segoe UI" panose="020B0502040204020203" pitchFamily="34" charset="0"/>
              <a:sym typeface="Arial"/>
            </a:endParaRPr>
          </a:p>
        </p:txBody>
      </p:sp>
      <p:sp>
        <p:nvSpPr>
          <p:cNvPr id="24" name="Google Shape;112;p1">
            <a:extLst>
              <a:ext uri="{FF2B5EF4-FFF2-40B4-BE49-F238E27FC236}">
                <a16:creationId xmlns:a16="http://schemas.microsoft.com/office/drawing/2014/main" id="{097F59DF-A785-CBFB-76F5-4AF9ED5BB710}"/>
              </a:ext>
            </a:extLst>
          </p:cNvPr>
          <p:cNvSpPr txBox="1"/>
          <p:nvPr userDrawn="1"/>
        </p:nvSpPr>
        <p:spPr>
          <a:xfrm>
            <a:off x="3729727" y="8759145"/>
            <a:ext cx="32208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1" u="none" strike="noStrike" cap="none">
                <a:solidFill>
                  <a:schemeClr val="lt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We are partnering with the </a:t>
            </a:r>
            <a:r>
              <a:rPr lang="en-US" sz="1200" b="1" i="1" u="none" strike="noStrike" cap="none">
                <a:solidFill>
                  <a:schemeClr val="lt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Catholic Foundation of Southern Minnesota </a:t>
            </a:r>
            <a:r>
              <a:rPr lang="en-US" sz="1200" b="0" i="1" u="none" strike="noStrike" cap="none">
                <a:solidFill>
                  <a:schemeClr val="lt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to steward these funds through faith-aligned investing, professional expertise, and local stewardship rooted in Catholic values.</a:t>
            </a:r>
            <a:endParaRPr sz="1200" b="0" i="0" u="none" strike="noStrike" cap="none">
              <a:solidFill>
                <a:schemeClr val="lt1"/>
              </a:solidFill>
              <a:latin typeface="Segoe UI" panose="020B0502040204020203" pitchFamily="34" charset="0"/>
              <a:ea typeface="Quattrocento Sans"/>
              <a:cs typeface="Segoe UI" panose="020B0502040204020203" pitchFamily="34" charset="0"/>
              <a:sym typeface="Quattrocento Sans"/>
            </a:endParaRPr>
          </a:p>
        </p:txBody>
      </p:sp>
      <p:pic>
        <p:nvPicPr>
          <p:cNvPr id="25" name="Google Shape;114;p1">
            <a:extLst>
              <a:ext uri="{FF2B5EF4-FFF2-40B4-BE49-F238E27FC236}">
                <a16:creationId xmlns:a16="http://schemas.microsoft.com/office/drawing/2014/main" id="{1122A5D9-4D9B-229C-08C5-A79B93648D55}"/>
              </a:ext>
            </a:extLst>
          </p:cNvPr>
          <p:cNvPicPr preferRelativeResize="0"/>
          <p:nvPr userDrawn="1"/>
        </p:nvPicPr>
        <p:blipFill rotWithShape="1">
          <a:blip r:embed="rId8">
            <a:alphaModFix/>
          </a:blip>
          <a:srcRect/>
          <a:stretch/>
        </p:blipFill>
        <p:spPr>
          <a:xfrm>
            <a:off x="6793001" y="8710613"/>
            <a:ext cx="827972" cy="10541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" name="Google Shape;115;p1">
            <a:extLst>
              <a:ext uri="{FF2B5EF4-FFF2-40B4-BE49-F238E27FC236}">
                <a16:creationId xmlns:a16="http://schemas.microsoft.com/office/drawing/2014/main" id="{941A62B4-60CB-53E5-75BE-BD06A2104255}"/>
              </a:ext>
            </a:extLst>
          </p:cNvPr>
          <p:cNvCxnSpPr/>
          <p:nvPr userDrawn="1"/>
        </p:nvCxnSpPr>
        <p:spPr>
          <a:xfrm>
            <a:off x="3776474" y="8651904"/>
            <a:ext cx="3834457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7" name="Google Shape;116;p1">
            <a:extLst>
              <a:ext uri="{FF2B5EF4-FFF2-40B4-BE49-F238E27FC236}">
                <a16:creationId xmlns:a16="http://schemas.microsoft.com/office/drawing/2014/main" id="{6791347C-AC80-3827-5456-9E530EE68A33}"/>
              </a:ext>
            </a:extLst>
          </p:cNvPr>
          <p:cNvPicPr preferRelativeResize="0"/>
          <p:nvPr userDrawn="1"/>
        </p:nvPicPr>
        <p:blipFill rotWithShape="1">
          <a:blip r:embed="rId9">
            <a:alphaModFix/>
          </a:blip>
          <a:srcRect b="29779"/>
          <a:stretch/>
        </p:blipFill>
        <p:spPr>
          <a:xfrm>
            <a:off x="5512905" y="66203"/>
            <a:ext cx="1830180" cy="1267386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117;p1">
            <a:extLst>
              <a:ext uri="{FF2B5EF4-FFF2-40B4-BE49-F238E27FC236}">
                <a16:creationId xmlns:a16="http://schemas.microsoft.com/office/drawing/2014/main" id="{146EC72C-7D10-7693-5086-6ADF1DCD53B5}"/>
              </a:ext>
            </a:extLst>
          </p:cNvPr>
          <p:cNvSpPr txBox="1"/>
          <p:nvPr userDrawn="1"/>
        </p:nvSpPr>
        <p:spPr>
          <a:xfrm>
            <a:off x="312077" y="646857"/>
            <a:ext cx="553627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3F0E8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Today and for </a:t>
            </a:r>
            <a:r>
              <a:rPr lang="en-US" sz="2400" b="1" i="0" u="none" strike="noStrike" cap="none" dirty="0">
                <a:solidFill>
                  <a:srgbClr val="FFFFFF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Generations to Come</a:t>
            </a:r>
            <a:endParaRPr sz="2400" b="1" i="0" u="none" strike="noStrike" cap="none" dirty="0">
              <a:solidFill>
                <a:srgbClr val="FFFFFF"/>
              </a:solidFill>
              <a:latin typeface="Segoe UI" panose="020B0502040204020203" pitchFamily="34" charset="0"/>
              <a:ea typeface="Arial"/>
              <a:cs typeface="Segoe UI" panose="020B0502040204020203" pitchFamily="34" charset="0"/>
              <a:sym typeface="Arial"/>
            </a:endParaRPr>
          </a:p>
        </p:txBody>
      </p:sp>
      <p:sp>
        <p:nvSpPr>
          <p:cNvPr id="29" name="Google Shape;118;p1">
            <a:extLst>
              <a:ext uri="{FF2B5EF4-FFF2-40B4-BE49-F238E27FC236}">
                <a16:creationId xmlns:a16="http://schemas.microsoft.com/office/drawing/2014/main" id="{F99FB148-8E5F-A7D9-F581-6747B62934BC}"/>
              </a:ext>
            </a:extLst>
          </p:cNvPr>
          <p:cNvSpPr txBox="1"/>
          <p:nvPr userDrawn="1"/>
        </p:nvSpPr>
        <p:spPr>
          <a:xfrm>
            <a:off x="1331260" y="6493971"/>
            <a:ext cx="627967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ttrocento Sans"/>
              <a:buNone/>
            </a:pPr>
            <a:r>
              <a:rPr lang="en-US" sz="1200" b="1" i="1" u="none" strike="noStrike" cap="none" dirty="0">
                <a:solidFill>
                  <a:schemeClr val="accent6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You don’t need to give a large amount to make a difference. </a:t>
            </a:r>
            <a:br>
              <a:rPr lang="en-US" sz="1200" b="1" i="1" u="none" strike="noStrike" cap="none" dirty="0">
                <a:solidFill>
                  <a:schemeClr val="accent6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</a:br>
            <a:r>
              <a:rPr lang="en-US" sz="1200" b="1" i="1" u="none" strike="noStrike" cap="none" dirty="0">
                <a:solidFill>
                  <a:schemeClr val="lt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Every gift is an investment in our shared faith, our community, and our legacy.</a:t>
            </a:r>
            <a:endParaRPr sz="1200" b="1" i="1" u="none" strike="noStrike" cap="none" dirty="0">
              <a:solidFill>
                <a:schemeClr val="lt1"/>
              </a:solidFill>
              <a:latin typeface="Segoe UI" panose="020B0502040204020203" pitchFamily="34" charset="0"/>
              <a:ea typeface="Quattrocento Sans"/>
              <a:cs typeface="Segoe UI" panose="020B0502040204020203" pitchFamily="34" charset="0"/>
              <a:sym typeface="Quattrocento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Play"/>
              <a:buNone/>
              <a:defRPr sz="374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body" idx="1"/>
          </p:nvPr>
        </p:nvSpPr>
        <p:spPr>
          <a:xfrm rot="5400000">
            <a:off x="695219" y="2516718"/>
            <a:ext cx="6381962" cy="670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2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>
            <a:spLocks noGrp="1"/>
          </p:cNvSpPr>
          <p:nvPr>
            <p:ph type="title"/>
          </p:nvPr>
        </p:nvSpPr>
        <p:spPr>
          <a:xfrm rot="5400000">
            <a:off x="2138071" y="3959569"/>
            <a:ext cx="8524029" cy="1675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Play"/>
              <a:buNone/>
              <a:defRPr sz="374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body" idx="1"/>
          </p:nvPr>
        </p:nvSpPr>
        <p:spPr>
          <a:xfrm rot="5400000">
            <a:off x="-1262353" y="2332223"/>
            <a:ext cx="8524029" cy="4930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>
            <a:spLocks noGrp="1"/>
          </p:cNvSpPr>
          <p:nvPr>
            <p:ph type="title"/>
          </p:nvPr>
        </p:nvSpPr>
        <p:spPr>
          <a:xfrm>
            <a:off x="534988" y="534988"/>
            <a:ext cx="6702425" cy="1944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Play"/>
              <a:buNone/>
              <a:defRPr sz="374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Play"/>
              <a:buNone/>
              <a:defRPr sz="374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Play"/>
              <a:buNone/>
              <a:defRPr sz="51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rgbClr val="9A7A8D"/>
              </a:buClr>
              <a:buSzPts val="2040"/>
              <a:buNone/>
              <a:defRPr sz="2040">
                <a:solidFill>
                  <a:srgbClr val="9A7A8D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9A7A8D"/>
              </a:buClr>
              <a:buSzPts val="1700"/>
              <a:buNone/>
              <a:defRPr sz="1700">
                <a:solidFill>
                  <a:srgbClr val="9A7A8D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9A7A8D"/>
              </a:buClr>
              <a:buSzPts val="1530"/>
              <a:buNone/>
              <a:defRPr sz="1530">
                <a:solidFill>
                  <a:srgbClr val="9A7A8D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9A7A8D"/>
              </a:buClr>
              <a:buSzPts val="1360"/>
              <a:buNone/>
              <a:defRPr sz="1360">
                <a:solidFill>
                  <a:srgbClr val="9A7A8D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9A7A8D"/>
              </a:buClr>
              <a:buSzPts val="1360"/>
              <a:buNone/>
              <a:defRPr sz="1360">
                <a:solidFill>
                  <a:srgbClr val="9A7A8D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9A7A8D"/>
              </a:buClr>
              <a:buSzPts val="1360"/>
              <a:buNone/>
              <a:defRPr sz="1360">
                <a:solidFill>
                  <a:srgbClr val="9A7A8D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9A7A8D"/>
              </a:buClr>
              <a:buSzPts val="1360"/>
              <a:buNone/>
              <a:defRPr sz="1360">
                <a:solidFill>
                  <a:srgbClr val="9A7A8D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9A7A8D"/>
              </a:buClr>
              <a:buSzPts val="1360"/>
              <a:buNone/>
              <a:defRPr sz="1360">
                <a:solidFill>
                  <a:srgbClr val="9A7A8D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9A7A8D"/>
              </a:buClr>
              <a:buSzPts val="1360"/>
              <a:buNone/>
              <a:defRPr sz="1360">
                <a:solidFill>
                  <a:srgbClr val="9A7A8D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Play"/>
              <a:buNone/>
              <a:defRPr sz="374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534353" y="2677584"/>
            <a:ext cx="3303270" cy="638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3934778" y="2677584"/>
            <a:ext cx="3303270" cy="638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Play"/>
              <a:buNone/>
              <a:defRPr sz="374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 b="1"/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  <a:defRPr sz="1530" b="1"/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2"/>
          </p:nvPr>
        </p:nvSpPr>
        <p:spPr>
          <a:xfrm>
            <a:off x="535366" y="3674110"/>
            <a:ext cx="3288089" cy="5404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3"/>
          </p:nvPr>
        </p:nvSpPr>
        <p:spPr>
          <a:xfrm>
            <a:off x="3934778" y="2465706"/>
            <a:ext cx="3304282" cy="120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 b="1"/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  <a:defRPr sz="1530" b="1"/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4"/>
          </p:nvPr>
        </p:nvSpPr>
        <p:spPr>
          <a:xfrm>
            <a:off x="3934778" y="3674110"/>
            <a:ext cx="3304282" cy="5404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Play"/>
              <a:buNone/>
              <a:defRPr sz="374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Play"/>
              <a:buNone/>
              <a:defRPr sz="272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body" idx="1"/>
          </p:nvPr>
        </p:nvSpPr>
        <p:spPr>
          <a:xfrm>
            <a:off x="3304282" y="1448226"/>
            <a:ext cx="3934778" cy="7147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132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720"/>
              <a:buChar char="•"/>
              <a:defRPr sz="2720"/>
            </a:lvl1pPr>
            <a:lvl2pPr marL="914400" lvl="1" indent="-37973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2380"/>
              <a:buChar char="•"/>
              <a:defRPr sz="2380"/>
            </a:lvl2pPr>
            <a:lvl3pPr marL="1371600" lvl="2" indent="-35814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2040"/>
              <a:buChar char="•"/>
              <a:defRPr sz="2040"/>
            </a:lvl3pPr>
            <a:lvl4pPr marL="1828800" lvl="3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4pPr>
            <a:lvl5pPr marL="2286000" lvl="4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5pPr>
            <a:lvl6pPr marL="2743200" lvl="5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6pPr>
            <a:lvl7pPr marL="3200400" lvl="6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7pPr>
            <a:lvl8pPr marL="3657600" lvl="7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8pPr>
            <a:lvl9pPr marL="4114800" lvl="8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2"/>
          </p:nvPr>
        </p:nvSpPr>
        <p:spPr>
          <a:xfrm>
            <a:off x="535365" y="3017520"/>
            <a:ext cx="2506801" cy="559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190"/>
              <a:buNone/>
              <a:defRPr sz="1190"/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020"/>
              <a:buNone/>
              <a:defRPr sz="1020"/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Play"/>
              <a:buNone/>
              <a:defRPr sz="272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11"/>
          <p:cNvSpPr>
            <a:spLocks noGrp="1"/>
          </p:cNvSpPr>
          <p:nvPr>
            <p:ph type="pic" idx="2"/>
          </p:nvPr>
        </p:nvSpPr>
        <p:spPr>
          <a:xfrm>
            <a:off x="3304282" y="1448226"/>
            <a:ext cx="3934778" cy="7147983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11"/>
          <p:cNvSpPr txBox="1">
            <a:spLocks noGrp="1"/>
          </p:cNvSpPr>
          <p:nvPr>
            <p:ph type="body" idx="1"/>
          </p:nvPr>
        </p:nvSpPr>
        <p:spPr>
          <a:xfrm>
            <a:off x="535365" y="3017520"/>
            <a:ext cx="2506801" cy="559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190"/>
              <a:buNone/>
              <a:defRPr sz="1190"/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020"/>
              <a:buNone/>
              <a:defRPr sz="1020"/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9730" algn="l" rtl="0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380"/>
              <a:buFont typeface="Arial"/>
              <a:buChar char="•"/>
              <a:defRPr sz="238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8140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2040"/>
              <a:buFont typeface="Arial"/>
              <a:buChar char="•"/>
              <a:defRPr sz="20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5755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5755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5755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5755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5755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5755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  <a:defRPr sz="1020" b="0" i="0" u="none" strike="noStrike" cap="none">
                <a:solidFill>
                  <a:srgbClr val="9A7A8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2;p1">
            <a:extLst>
              <a:ext uri="{FF2B5EF4-FFF2-40B4-BE49-F238E27FC236}">
                <a16:creationId xmlns:a16="http://schemas.microsoft.com/office/drawing/2014/main" id="{6A702D70-A614-DA3C-F89E-77F9A67536B2}"/>
              </a:ext>
            </a:extLst>
          </p:cNvPr>
          <p:cNvSpPr txBox="1"/>
          <p:nvPr/>
        </p:nvSpPr>
        <p:spPr>
          <a:xfrm>
            <a:off x="132950" y="1441475"/>
            <a:ext cx="7399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At [PARISH NAME], we are called to share our faith, serve our community, and steward the gifts entrusted to us. A parish endowment strengthens our mission today and provides lasting support so we can continue serving with faith, hope, and charity.</a:t>
            </a:r>
            <a:endParaRPr sz="1400" b="0" i="0" u="none" strike="noStrike" cap="none" dirty="0">
              <a:solidFill>
                <a:schemeClr val="lt1"/>
              </a:solidFill>
              <a:latin typeface="Segoe UI" panose="020B0502040204020203" pitchFamily="34" charset="0"/>
              <a:ea typeface="Quattrocento Sans"/>
              <a:cs typeface="Segoe UI" panose="020B0502040204020203" pitchFamily="34" charset="0"/>
              <a:sym typeface="Quattrocento Sans"/>
            </a:endParaRPr>
          </a:p>
        </p:txBody>
      </p:sp>
      <p:sp>
        <p:nvSpPr>
          <p:cNvPr id="3" name="Google Shape;97;p1">
            <a:extLst>
              <a:ext uri="{FF2B5EF4-FFF2-40B4-BE49-F238E27FC236}">
                <a16:creationId xmlns:a16="http://schemas.microsoft.com/office/drawing/2014/main" id="{4B9D00C0-F0E5-CCFA-EE74-C733ABF55477}"/>
              </a:ext>
            </a:extLst>
          </p:cNvPr>
          <p:cNvSpPr txBox="1"/>
          <p:nvPr/>
        </p:nvSpPr>
        <p:spPr>
          <a:xfrm>
            <a:off x="132955" y="3034504"/>
            <a:ext cx="36783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An endowment is a permanent fund where the original gift is preserved, and earnings support [PARISH NAME</a:t>
            </a:r>
            <a:r>
              <a:rPr lang="en-US" sz="1400" b="1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]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 each year. It provides consistent support, helps address parish needs, protects our future, and reduces reliance on weekly giving alone.</a:t>
            </a:r>
            <a:endParaRPr sz="1200" b="0" i="0" u="none" strike="noStrike" cap="none" dirty="0">
              <a:solidFill>
                <a:schemeClr val="lt1"/>
              </a:solidFill>
              <a:latin typeface="Segoe UI" panose="020B0502040204020203" pitchFamily="34" charset="0"/>
              <a:ea typeface="Quattrocento Sans"/>
              <a:cs typeface="Segoe UI" panose="020B0502040204020203" pitchFamily="34" charset="0"/>
              <a:sym typeface="Quattrocento Sans"/>
            </a:endParaRPr>
          </a:p>
        </p:txBody>
      </p:sp>
      <p:sp>
        <p:nvSpPr>
          <p:cNvPr id="4" name="Google Shape;101;p1">
            <a:extLst>
              <a:ext uri="{FF2B5EF4-FFF2-40B4-BE49-F238E27FC236}">
                <a16:creationId xmlns:a16="http://schemas.microsoft.com/office/drawing/2014/main" id="{C112C8DB-273C-5B37-9482-BB8CEAD396F0}"/>
              </a:ext>
            </a:extLst>
          </p:cNvPr>
          <p:cNvSpPr txBox="1"/>
          <p:nvPr/>
        </p:nvSpPr>
        <p:spPr>
          <a:xfrm>
            <a:off x="4343399" y="3045249"/>
            <a:ext cx="3310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An endowment helps ensure [PARISH NAME] can continue to:</a:t>
            </a:r>
            <a:endParaRPr sz="1050" b="0" i="0" u="none" strike="noStrike" cap="none" dirty="0">
              <a:solidFill>
                <a:schemeClr val="lt1"/>
              </a:solidFill>
              <a:latin typeface="Segoe UI" panose="020B0502040204020203" pitchFamily="34" charset="0"/>
              <a:ea typeface="Quattrocento Sans"/>
              <a:cs typeface="Segoe UI" panose="020B0502040204020203" pitchFamily="34" charset="0"/>
              <a:sym typeface="Quattrocento Sans"/>
            </a:endParaRPr>
          </a:p>
        </p:txBody>
      </p:sp>
      <p:sp>
        <p:nvSpPr>
          <p:cNvPr id="5" name="Google Shape;106;p1">
            <a:extLst>
              <a:ext uri="{FF2B5EF4-FFF2-40B4-BE49-F238E27FC236}">
                <a16:creationId xmlns:a16="http://schemas.microsoft.com/office/drawing/2014/main" id="{AA29762A-BD1D-C8D1-3D93-B1665F956792}"/>
              </a:ext>
            </a:extLst>
          </p:cNvPr>
          <p:cNvSpPr txBox="1"/>
          <p:nvPr/>
        </p:nvSpPr>
        <p:spPr>
          <a:xfrm>
            <a:off x="2014655" y="4586354"/>
            <a:ext cx="5638800" cy="18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Quattrocento Sans"/>
              <a:buNone/>
            </a:pPr>
            <a:r>
              <a:rPr lang="en-US" sz="1400" b="1" i="0" u="none" strike="noStrike" cap="none" dirty="0">
                <a:solidFill>
                  <a:schemeClr val="accent3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Stewardship is an act of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1400" b="1" i="0" u="none" strike="noStrike" cap="none" dirty="0">
                <a:solidFill>
                  <a:schemeClr val="accent3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faith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, and giving is part of our calling as a parish community. Through a gift to the endowment, you help sustain the Church and strengthen the mission of [PARISH NAME] for generations to come. Imagine the lasting impact your support can have on future families, ministries, and parish life. Your gift is a meaningful way to support the parish that has nurtured your faith and served as your spiritual home. Your gift will be managed responsibly and in alignment with Catholic values.</a:t>
            </a:r>
            <a:endParaRPr sz="1400" b="1" i="1" u="none" strike="noStrike" cap="none" dirty="0">
              <a:solidFill>
                <a:schemeClr val="lt1"/>
              </a:solidFill>
              <a:latin typeface="Segoe UI" panose="020B0502040204020203" pitchFamily="34" charset="0"/>
              <a:ea typeface="Quattrocento Sans"/>
              <a:cs typeface="Segoe UI" panose="020B0502040204020203" pitchFamily="34" charset="0"/>
              <a:sym typeface="Quattrocento Sans"/>
            </a:endParaRPr>
          </a:p>
        </p:txBody>
      </p:sp>
      <p:sp>
        <p:nvSpPr>
          <p:cNvPr id="6" name="Google Shape;113;p1">
            <a:extLst>
              <a:ext uri="{FF2B5EF4-FFF2-40B4-BE49-F238E27FC236}">
                <a16:creationId xmlns:a16="http://schemas.microsoft.com/office/drawing/2014/main" id="{6ECA1210-2E8B-AF3A-7E60-A22FCA4CF732}"/>
              </a:ext>
            </a:extLst>
          </p:cNvPr>
          <p:cNvSpPr txBox="1"/>
          <p:nvPr/>
        </p:nvSpPr>
        <p:spPr>
          <a:xfrm>
            <a:off x="3797300" y="7254009"/>
            <a:ext cx="3937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attrocento Sans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Learn more about the</a:t>
            </a:r>
            <a:r>
              <a:rPr lang="en-US" sz="1600" b="0" i="0" u="none" strike="noStrike" cap="none">
                <a:solidFill>
                  <a:schemeClr val="lt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1600" b="1" i="0" u="none" strike="noStrike" cap="none">
                <a:solidFill>
                  <a:schemeClr val="lt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[PARISH NAME] Parish Endowment:</a:t>
            </a:r>
            <a:endParaRPr sz="1600" b="1" i="0" u="none" strike="noStrike" cap="none">
              <a:solidFill>
                <a:schemeClr val="lt1"/>
              </a:solidFill>
              <a:latin typeface="Segoe UI" panose="020B0502040204020203" pitchFamily="34" charset="0"/>
              <a:ea typeface="Quattrocento Sans"/>
              <a:cs typeface="Segoe UI" panose="020B0502040204020203" pitchFamily="34" charset="0"/>
              <a:sym typeface="Quattrocento Sans"/>
            </a:endParaRPr>
          </a:p>
        </p:txBody>
      </p:sp>
      <p:sp>
        <p:nvSpPr>
          <p:cNvPr id="7" name="Google Shape;119;p1">
            <a:extLst>
              <a:ext uri="{FF2B5EF4-FFF2-40B4-BE49-F238E27FC236}">
                <a16:creationId xmlns:a16="http://schemas.microsoft.com/office/drawing/2014/main" id="{7DC85BCC-B268-9E56-8977-3D729A466A43}"/>
              </a:ext>
            </a:extLst>
          </p:cNvPr>
          <p:cNvSpPr txBox="1"/>
          <p:nvPr/>
        </p:nvSpPr>
        <p:spPr>
          <a:xfrm>
            <a:off x="978830" y="7343771"/>
            <a:ext cx="253038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Quattrocento Sans"/>
              <a:buNone/>
            </a:pPr>
            <a:r>
              <a:rPr lang="en-US" sz="1400" b="1" i="0" u="none" strike="noStrike" cap="none" dirty="0">
                <a:solidFill>
                  <a:srgbClr val="FFFFFF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You can support the 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[PARISH NAME]</a:t>
            </a:r>
            <a:r>
              <a:rPr lang="en-US" sz="1400" b="1" i="0" u="none" strike="noStrike" cap="none" dirty="0">
                <a:solidFill>
                  <a:srgbClr val="FFFFFF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 Parish Endowment by:</a:t>
            </a:r>
            <a:endParaRPr sz="1400" b="0" i="0" u="none" strike="noStrike" cap="none" dirty="0">
              <a:solidFill>
                <a:srgbClr val="FFFFFF"/>
              </a:solidFill>
              <a:latin typeface="Segoe UI" panose="020B0502040204020203" pitchFamily="34" charset="0"/>
              <a:ea typeface="Quattrocento Sans"/>
              <a:cs typeface="Segoe UI" panose="020B0502040204020203" pitchFamily="34" charset="0"/>
              <a:sym typeface="Quattrocento Sans"/>
            </a:endParaRPr>
          </a:p>
        </p:txBody>
      </p:sp>
      <p:sp>
        <p:nvSpPr>
          <p:cNvPr id="8" name="Google Shape;120;p1">
            <a:extLst>
              <a:ext uri="{FF2B5EF4-FFF2-40B4-BE49-F238E27FC236}">
                <a16:creationId xmlns:a16="http://schemas.microsoft.com/office/drawing/2014/main" id="{82332FB5-EA59-0835-B4A9-806F2A2F8157}"/>
              </a:ext>
            </a:extLst>
          </p:cNvPr>
          <p:cNvSpPr txBox="1"/>
          <p:nvPr/>
        </p:nvSpPr>
        <p:spPr>
          <a:xfrm>
            <a:off x="3797300" y="7852585"/>
            <a:ext cx="39370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Quattrocento Sans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Contact: [NAME / OFFICE]</a:t>
            </a:r>
            <a:br>
              <a:rPr lang="en-US" sz="1400" b="1" i="0" u="none" strike="noStrike" cap="none">
                <a:solidFill>
                  <a:schemeClr val="lt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</a:br>
            <a:r>
              <a:rPr lang="en-US" sz="1400" b="0" i="0" u="none" strike="noStrike" cap="none">
                <a:solidFill>
                  <a:schemeClr val="lt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Phone: [PHONE]</a:t>
            </a:r>
            <a:br>
              <a:rPr lang="en-US" sz="1400" b="1" i="0" u="none" strike="noStrike" cap="none">
                <a:solidFill>
                  <a:schemeClr val="lt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</a:br>
            <a:r>
              <a:rPr lang="en-US" sz="1400" b="0" i="0" u="none" strike="noStrike" cap="none">
                <a:solidFill>
                  <a:schemeClr val="lt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Email: [EMAIL]</a:t>
            </a:r>
            <a:endParaRPr sz="1400" b="0" i="0" u="none" strike="noStrike" cap="none">
              <a:solidFill>
                <a:schemeClr val="lt1"/>
              </a:solidFill>
              <a:latin typeface="Segoe UI" panose="020B0502040204020203" pitchFamily="34" charset="0"/>
              <a:ea typeface="Quattrocento Sans"/>
              <a:cs typeface="Segoe UI" panose="020B0502040204020203" pitchFamily="34" charset="0"/>
              <a:sym typeface="Quattrocento Sans"/>
            </a:endParaRPr>
          </a:p>
        </p:txBody>
      </p:sp>
      <p:sp>
        <p:nvSpPr>
          <p:cNvPr id="10" name="Google Shape;103;p1">
            <a:extLst>
              <a:ext uri="{FF2B5EF4-FFF2-40B4-BE49-F238E27FC236}">
                <a16:creationId xmlns:a16="http://schemas.microsoft.com/office/drawing/2014/main" id="{8F55E177-3625-3AE0-A2C5-6A0542361B5A}"/>
              </a:ext>
            </a:extLst>
          </p:cNvPr>
          <p:cNvSpPr txBox="1"/>
          <p:nvPr/>
        </p:nvSpPr>
        <p:spPr>
          <a:xfrm>
            <a:off x="4310918" y="3547100"/>
            <a:ext cx="33102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Support ministries and parish life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Care for our church and facilities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Serve our community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Strengthen our mission for the future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2493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atholic Foundation">
      <a:dk1>
        <a:srgbClr val="762C5F"/>
      </a:dk1>
      <a:lt1>
        <a:srgbClr val="581D45"/>
      </a:lt1>
      <a:dk2>
        <a:srgbClr val="A35D93"/>
      </a:dk2>
      <a:lt2>
        <a:srgbClr val="F3F0E8"/>
      </a:lt2>
      <a:accent1>
        <a:srgbClr val="F7E588"/>
      </a:accent1>
      <a:accent2>
        <a:srgbClr val="EEC359"/>
      </a:accent2>
      <a:accent3>
        <a:srgbClr val="93AD3C"/>
      </a:accent3>
      <a:accent4>
        <a:srgbClr val="B7C734"/>
      </a:accent4>
      <a:accent5>
        <a:srgbClr val="D7DC76"/>
      </a:accent5>
      <a:accent6>
        <a:srgbClr val="C5872B"/>
      </a:accent6>
      <a:hlink>
        <a:srgbClr val="762C5F"/>
      </a:hlink>
      <a:folHlink>
        <a:srgbClr val="A35D9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266</Words>
  <Application>Microsoft Office PowerPoint</Application>
  <PresentationFormat>Custom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Segoe UI</vt:lpstr>
      <vt:lpstr>Play</vt:lpstr>
      <vt:lpstr>Arial</vt:lpstr>
      <vt:lpstr>Quattrocento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Angela Wistrcill</dc:creator>
  <cp:lastModifiedBy>Elizabeth Williams</cp:lastModifiedBy>
  <cp:revision>2</cp:revision>
  <dcterms:created xsi:type="dcterms:W3CDTF">2026-03-27T16:20:48Z</dcterms:created>
  <dcterms:modified xsi:type="dcterms:W3CDTF">2026-07-08T18:51:24Z</dcterms:modified>
</cp:coreProperties>
</file>